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2.jpg" ContentType="image/jpg"/>
  <Override PartName="/ppt/media/image14.jpg" ContentType="image/jpg"/>
  <Override PartName="/ppt/media/image15.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48"/>
  </p:notesMasterIdLst>
  <p:sldIdLst>
    <p:sldId id="256" r:id="rId2"/>
    <p:sldId id="257" r:id="rId3"/>
    <p:sldId id="258" r:id="rId4"/>
    <p:sldId id="304" r:id="rId5"/>
    <p:sldId id="319" r:id="rId6"/>
    <p:sldId id="322" r:id="rId7"/>
    <p:sldId id="320" r:id="rId8"/>
    <p:sldId id="323" r:id="rId9"/>
    <p:sldId id="279" r:id="rId10"/>
    <p:sldId id="266" r:id="rId11"/>
    <p:sldId id="267" r:id="rId12"/>
    <p:sldId id="287" r:id="rId13"/>
    <p:sldId id="261" r:id="rId14"/>
    <p:sldId id="281" r:id="rId15"/>
    <p:sldId id="262" r:id="rId16"/>
    <p:sldId id="282" r:id="rId17"/>
    <p:sldId id="263" r:id="rId18"/>
    <p:sldId id="264" r:id="rId19"/>
    <p:sldId id="308" r:id="rId20"/>
    <p:sldId id="265" r:id="rId21"/>
    <p:sldId id="307" r:id="rId22"/>
    <p:sldId id="273" r:id="rId23"/>
    <p:sldId id="288" r:id="rId24"/>
    <p:sldId id="276" r:id="rId25"/>
    <p:sldId id="277" r:id="rId26"/>
    <p:sldId id="286" r:id="rId27"/>
    <p:sldId id="309" r:id="rId28"/>
    <p:sldId id="312" r:id="rId29"/>
    <p:sldId id="311" r:id="rId30"/>
    <p:sldId id="260" r:id="rId31"/>
    <p:sldId id="313" r:id="rId32"/>
    <p:sldId id="314" r:id="rId33"/>
    <p:sldId id="294" r:id="rId34"/>
    <p:sldId id="315" r:id="rId35"/>
    <p:sldId id="268" r:id="rId36"/>
    <p:sldId id="316" r:id="rId37"/>
    <p:sldId id="317" r:id="rId38"/>
    <p:sldId id="318" r:id="rId39"/>
    <p:sldId id="298" r:id="rId40"/>
    <p:sldId id="299" r:id="rId41"/>
    <p:sldId id="300" r:id="rId42"/>
    <p:sldId id="301" r:id="rId43"/>
    <p:sldId id="302" r:id="rId44"/>
    <p:sldId id="303" r:id="rId45"/>
    <p:sldId id="321" r:id="rId46"/>
    <p:sldId id="32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48C52-79D5-4F13-80D0-5A08D8329B60}" v="7" dt="2020-09-28T17:21:53.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0625" autoAdjust="0"/>
  </p:normalViewPr>
  <p:slideViewPr>
    <p:cSldViewPr snapToGrid="0">
      <p:cViewPr varScale="1">
        <p:scale>
          <a:sx n="58" d="100"/>
          <a:sy n="58" d="100"/>
        </p:scale>
        <p:origin x="9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F8C48C52-79D5-4F13-80D0-5A08D8329B60}"/>
    <pc:docChg chg="delSld modSld">
      <pc:chgData name="Thien Nguyen - Y17" userId="8a2f91e4-1e13-4673-a88c-a1a9aa4f0135" providerId="ADAL" clId="{F8C48C52-79D5-4F13-80D0-5A08D8329B60}" dt="2020-09-28T17:21:58.208" v="8" actId="47"/>
      <pc:docMkLst>
        <pc:docMk/>
      </pc:docMkLst>
      <pc:sldChg chg="addSp delSp modSp modNotesTx">
        <pc:chgData name="Thien Nguyen - Y17" userId="8a2f91e4-1e13-4673-a88c-a1a9aa4f0135" providerId="ADAL" clId="{F8C48C52-79D5-4F13-80D0-5A08D8329B60}" dt="2020-09-28T17:21:56.736" v="7" actId="20577"/>
        <pc:sldMkLst>
          <pc:docMk/>
          <pc:sldMk cId="1145454495" sldId="256"/>
        </pc:sldMkLst>
        <pc:picChg chg="add mod">
          <ac:chgData name="Thien Nguyen - Y17" userId="8a2f91e4-1e13-4673-a88c-a1a9aa4f0135" providerId="ADAL" clId="{F8C48C52-79D5-4F13-80D0-5A08D8329B60}" dt="2020-09-28T17:21:49.798" v="5" actId="1076"/>
          <ac:picMkLst>
            <pc:docMk/>
            <pc:sldMk cId="1145454495" sldId="256"/>
            <ac:picMk id="5" creationId="{F93FEB68-76D2-439A-A979-0EABE25EB0B8}"/>
          </ac:picMkLst>
        </pc:picChg>
        <pc:picChg chg="del">
          <ac:chgData name="Thien Nguyen - Y17" userId="8a2f91e4-1e13-4673-a88c-a1a9aa4f0135" providerId="ADAL" clId="{F8C48C52-79D5-4F13-80D0-5A08D8329B60}" dt="2020-09-28T17:21:37.482" v="1" actId="478"/>
          <ac:picMkLst>
            <pc:docMk/>
            <pc:sldMk cId="1145454495" sldId="256"/>
            <ac:picMk id="1028" creationId="{D8F0AB27-547A-4857-95D1-830DBC2EE2B2}"/>
          </ac:picMkLst>
        </pc:picChg>
      </pc:sldChg>
      <pc:sldChg chg="addSp delSp modSp del">
        <pc:chgData name="Thien Nguyen - Y17" userId="8a2f91e4-1e13-4673-a88c-a1a9aa4f0135" providerId="ADAL" clId="{F8C48C52-79D5-4F13-80D0-5A08D8329B60}" dt="2020-09-28T17:21:58.208" v="8" actId="47"/>
        <pc:sldMkLst>
          <pc:docMk/>
          <pc:sldMk cId="1642063739" sldId="306"/>
        </pc:sldMkLst>
        <pc:spChg chg="add mod">
          <ac:chgData name="Thien Nguyen - Y17" userId="8a2f91e4-1e13-4673-a88c-a1a9aa4f0135" providerId="ADAL" clId="{F8C48C52-79D5-4F13-80D0-5A08D8329B60}" dt="2020-09-28T17:21:35.430" v="0" actId="21"/>
          <ac:spMkLst>
            <pc:docMk/>
            <pc:sldMk cId="1642063739" sldId="306"/>
            <ac:spMk id="2" creationId="{E6AF8552-9753-4C94-BBAF-91450AB56AB6}"/>
          </ac:spMkLst>
        </pc:spChg>
        <pc:picChg chg="del">
          <ac:chgData name="Thien Nguyen - Y17" userId="8a2f91e4-1e13-4673-a88c-a1a9aa4f0135" providerId="ADAL" clId="{F8C48C52-79D5-4F13-80D0-5A08D8329B60}" dt="2020-09-28T17:21:35.430" v="0" actId="21"/>
          <ac:picMkLst>
            <pc:docMk/>
            <pc:sldMk cId="1642063739" sldId="306"/>
            <ac:picMk id="5122" creationId="{A0DC1807-C9B1-45FC-A067-E88CF0A154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9774B-7F7D-411A-9AC0-B03DDBD4774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5428A-AF39-4D42-8AA9-C759125CD852}" type="slidenum">
              <a:rPr lang="en-US" smtClean="0"/>
              <a:t>‹#›</a:t>
            </a:fld>
            <a:endParaRPr lang="en-US"/>
          </a:p>
        </p:txBody>
      </p:sp>
    </p:spTree>
    <p:extLst>
      <p:ext uri="{BB962C8B-B14F-4D97-AF65-F5344CB8AC3E}">
        <p14:creationId xmlns:p14="http://schemas.microsoft.com/office/powerpoint/2010/main" val="311778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dirty="0">
                <a:solidFill>
                  <a:srgbClr val="174F6D"/>
                </a:solidFill>
                <a:effectLst/>
                <a:latin typeface="+mn-lt"/>
              </a:rPr>
              <a:t>Ung thư phổi là nguyên nhân hàng đầu gây tử vong do ung thư trên toàn thế giới.</a:t>
            </a:r>
            <a:endParaRPr lang="en-US" sz="1200" b="0" i="0" dirty="0">
              <a:solidFill>
                <a:srgbClr val="174F6D"/>
              </a:solidFill>
              <a:effectLst/>
              <a:latin typeface="+mn-lt"/>
            </a:endParaRPr>
          </a:p>
          <a:p>
            <a:r>
              <a:rPr lang="vi-VN" sz="1800" b="0" i="0" dirty="0">
                <a:solidFill>
                  <a:srgbClr val="444444"/>
                </a:solidFill>
                <a:effectLst/>
                <a:latin typeface="Open Sans" panose="020B0606030504020204" pitchFamily="34" charset="0"/>
              </a:rPr>
              <a:t>là một bệnh ung thư đe dọa tính mạng rất và một trong những loại ung thư khó chữa nhất.</a:t>
            </a:r>
            <a:endParaRPr lang="en-US" sz="1800" b="0" i="0" dirty="0">
              <a:solidFill>
                <a:srgbClr val="444444"/>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dirty="0">
                <a:solidFill>
                  <a:srgbClr val="174F6D"/>
                </a:solidFill>
                <a:effectLst/>
                <a:latin typeface="+mn-lt"/>
              </a:rPr>
              <a:t>Khoảng 85% trường hợp có liên quan đến hút thuốc lá.</a:t>
            </a:r>
            <a:endParaRPr lang="en-US" sz="1200" b="0" i="0" dirty="0">
              <a:solidFill>
                <a:srgbClr val="174F6D"/>
              </a:solidFill>
              <a:effectLst/>
              <a:latin typeface="+mn-lt"/>
            </a:endParaRPr>
          </a:p>
        </p:txBody>
      </p:sp>
      <p:sp>
        <p:nvSpPr>
          <p:cNvPr id="4" name="Slide Number Placeholder 3"/>
          <p:cNvSpPr>
            <a:spLocks noGrp="1"/>
          </p:cNvSpPr>
          <p:nvPr>
            <p:ph type="sldNum" sz="quarter" idx="5"/>
          </p:nvPr>
        </p:nvSpPr>
        <p:spPr/>
        <p:txBody>
          <a:bodyPr/>
          <a:lstStyle/>
          <a:p>
            <a:fld id="{3E45428A-AF39-4D42-8AA9-C759125CD852}" type="slidenum">
              <a:rPr lang="en-US" smtClean="0"/>
              <a:t>1</a:t>
            </a:fld>
            <a:endParaRPr lang="en-US"/>
          </a:p>
        </p:txBody>
      </p:sp>
    </p:spTree>
    <p:extLst>
      <p:ext uri="{BB962C8B-B14F-4D97-AF65-F5344CB8AC3E}">
        <p14:creationId xmlns:p14="http://schemas.microsoft.com/office/powerpoint/2010/main" val="196212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Calibri Light" panose="020F0302020204030204" pitchFamily="34" charset="0"/>
                <a:cs typeface="Calibri Light" panose="020F0302020204030204" pitchFamily="34" charset="0"/>
              </a:rPr>
              <a:t>- </a:t>
            </a:r>
            <a:r>
              <a:rPr lang="vi-VN" b="0" i="0" dirty="0">
                <a:solidFill>
                  <a:srgbClr val="000000"/>
                </a:solidFill>
                <a:effectLst/>
                <a:latin typeface="Calibri Light" panose="020F0302020204030204" pitchFamily="34" charset="0"/>
                <a:cs typeface="Calibri Light" panose="020F0302020204030204" pitchFamily="34" charset="0"/>
              </a:rPr>
              <a:t>Ung thư biểu mô tuyến (adenocarcinoma), xuất hiện ngày càng tăng trong vài chục năm qua, hiện chiếm 25-40% ung thư phổi. Là loại thường gặp nhất ở </a:t>
            </a:r>
            <a:r>
              <a:rPr lang="vi-VN" b="1" i="0" dirty="0">
                <a:solidFill>
                  <a:srgbClr val="000000"/>
                </a:solidFill>
                <a:effectLst/>
                <a:latin typeface="Calibri Light" panose="020F0302020204030204" pitchFamily="34" charset="0"/>
                <a:cs typeface="Calibri Light" panose="020F0302020204030204" pitchFamily="34" charset="0"/>
              </a:rPr>
              <a:t>phụ nữ</a:t>
            </a:r>
            <a:r>
              <a:rPr lang="vi-VN" b="0" i="0" dirty="0">
                <a:solidFill>
                  <a:srgbClr val="000000"/>
                </a:solidFill>
                <a:effectLst/>
                <a:latin typeface="Calibri Light" panose="020F0302020204030204" pitchFamily="34" charset="0"/>
                <a:cs typeface="Calibri Light" panose="020F0302020204030204" pitchFamily="34" charset="0"/>
              </a:rPr>
              <a:t>, và xảy ra ở nữ nhiều hơn nam. Bướu ung thư biểu mô tuyến thường ở ngoại biên, và thường phát hiện tình cờ trên xquangphổi.</a:t>
            </a:r>
          </a:p>
          <a:p>
            <a:pPr algn="l"/>
            <a:r>
              <a:rPr lang="en-US" b="0" i="0" dirty="0">
                <a:solidFill>
                  <a:srgbClr val="000000"/>
                </a:solidFill>
                <a:effectLst/>
                <a:latin typeface="Calibri Light" panose="020F0302020204030204" pitchFamily="34" charset="0"/>
                <a:cs typeface="Calibri Light" panose="020F0302020204030204" pitchFamily="34" charset="0"/>
              </a:rPr>
              <a:t>- </a:t>
            </a:r>
            <a:r>
              <a:rPr lang="vi-VN" b="0" i="0" dirty="0">
                <a:solidFill>
                  <a:srgbClr val="000000"/>
                </a:solidFill>
                <a:effectLst/>
                <a:latin typeface="Calibri Light" panose="020F0302020204030204" pitchFamily="34" charset="0"/>
                <a:cs typeface="Calibri Light" panose="020F0302020204030204" pitchFamily="34" charset="0"/>
              </a:rPr>
              <a:t>Ung thư tiểu phế quản - phế nang (BAC = bronchioloaveolar carcinoma) chiếm khoảng 5% trong các ung thư phổi, là một nhánh (subtype) của ung thư biểu mô tuỵến. BAC không làm tổn thương nhu mô phổi xung quanh. Do phát triển trong phế nang, tế bào bướu có thể gieo rắc theo đường hô hấp đến phế nang ở trong cùng thùỵ, cùng bên phổi, hoặc sang phổi đối bên. Lâm sàng thấy một nốt hoặc nhiều nốt, hoặc có dạng lan tỏa giống như viêm phổi thùy. Đặc biệt, tế bào bướu chỉ lấp đầy phế nang nên đường khí của phế quản (airbronchogram) vẫn còn thấy trên CT scan.</a:t>
            </a:r>
          </a:p>
          <a:p>
            <a:pPr algn="l"/>
            <a:r>
              <a:rPr lang="en-US" b="0" i="0" dirty="0">
                <a:solidFill>
                  <a:srgbClr val="000000"/>
                </a:solidFill>
                <a:effectLst/>
                <a:latin typeface="Calibri Light" panose="020F0302020204030204" pitchFamily="34" charset="0"/>
                <a:cs typeface="Calibri Light" panose="020F0302020204030204" pitchFamily="34" charset="0"/>
              </a:rPr>
              <a:t>- </a:t>
            </a:r>
            <a:r>
              <a:rPr lang="vi-VN" b="0" i="0" dirty="0">
                <a:solidFill>
                  <a:srgbClr val="000000"/>
                </a:solidFill>
                <a:effectLst/>
                <a:latin typeface="Calibri Light" panose="020F0302020204030204" pitchFamily="34" charset="0"/>
                <a:cs typeface="Calibri Light" panose="020F0302020204030204" pitchFamily="34" charset="0"/>
              </a:rPr>
              <a:t>Ung thư tế bào vẩy (squamous cell carcinoma) chiếm 30-40% ung thư phổi, loại này hay gặp nhất ở </a:t>
            </a:r>
            <a:r>
              <a:rPr lang="vi-VN" b="1" i="0" dirty="0">
                <a:solidFill>
                  <a:srgbClr val="000000"/>
                </a:solidFill>
                <a:effectLst/>
                <a:latin typeface="Calibri Light" panose="020F0302020204030204" pitchFamily="34" charset="0"/>
                <a:cs typeface="Calibri Light" panose="020F0302020204030204" pitchFamily="34" charset="0"/>
              </a:rPr>
              <a:t>nam giới </a:t>
            </a:r>
            <a:r>
              <a:rPr lang="vi-VN" b="0" i="0" dirty="0">
                <a:solidFill>
                  <a:srgbClr val="000000"/>
                </a:solidFill>
                <a:effectLst/>
                <a:latin typeface="Calibri Light" panose="020F0302020204030204" pitchFamily="34" charset="0"/>
                <a:cs typeface="Calibri Light" panose="020F0302020204030204" pitchFamily="34" charset="0"/>
              </a:rPr>
              <a:t>và liên quan nhiều với thuốc lá. Ung thư tế bào vảy chủ yếu xuất hiện ở phế quản chính ở trung tâm, gây triệu chứng ho máu, xẹp thùy phổi, khó thở, và viêm phổi. Đôi khi, nếu ở ngoại biên thì phát triển trong sẹo lao hoặc ở vách của kén dãn phế quản, có họai tử trung tâm tạo mực nước - hơi, rồi có thể nhiễm trùng và hình thành áp xe.</a:t>
            </a:r>
          </a:p>
          <a:p>
            <a:pPr algn="l"/>
            <a:r>
              <a:rPr lang="en-US" b="0" i="0" dirty="0">
                <a:solidFill>
                  <a:srgbClr val="000000"/>
                </a:solidFill>
                <a:effectLst/>
                <a:latin typeface="Calibri Light" panose="020F0302020204030204" pitchFamily="34" charset="0"/>
                <a:cs typeface="Calibri Light" panose="020F0302020204030204" pitchFamily="34" charset="0"/>
              </a:rPr>
              <a:t>- </a:t>
            </a:r>
            <a:r>
              <a:rPr lang="vi-VN" b="0" i="0" dirty="0">
                <a:solidFill>
                  <a:srgbClr val="000000"/>
                </a:solidFill>
                <a:effectLst/>
                <a:latin typeface="Calibri Light" panose="020F0302020204030204" pitchFamily="34" charset="0"/>
                <a:cs typeface="Calibri Light" panose="020F0302020204030204" pitchFamily="34" charset="0"/>
              </a:rPr>
              <a:t>Ung thư tế bào lớn (large cell carcinoma) chiếm khoảng 10%-20% ung thư phổi. Bướu có thể ở ngoại biên hoặc trung tâm. Như tên gọi tế bào này có đường kính từ 30 tới 50 pm, thường trộn lẫn với các tế bào ác tính khác như tế bào vẩy hoặc tế bào tuyến.</a:t>
            </a:r>
            <a:endParaRPr 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E45428A-AF39-4D42-8AA9-C759125CD852}" type="slidenum">
              <a:rPr lang="en-US" smtClean="0"/>
              <a:t>5</a:t>
            </a:fld>
            <a:endParaRPr lang="en-US"/>
          </a:p>
        </p:txBody>
      </p:sp>
    </p:spTree>
    <p:extLst>
      <p:ext uri="{BB962C8B-B14F-4D97-AF65-F5344CB8AC3E}">
        <p14:creationId xmlns:p14="http://schemas.microsoft.com/office/powerpoint/2010/main" val="294395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err="1">
                <a:solidFill>
                  <a:srgbClr val="444444"/>
                </a:solidFill>
                <a:effectLst/>
                <a:latin typeface="Open Sans" panose="020B0606030504020204" pitchFamily="34" charset="0"/>
              </a:rPr>
              <a:t>thuốc</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lá</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kể</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cả</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chủ</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động</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và</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thụ</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động</a:t>
            </a:r>
            <a:r>
              <a:rPr lang="en-US" b="0" i="0" dirty="0">
                <a:solidFill>
                  <a:srgbClr val="444444"/>
                </a:solidFill>
                <a:effectLst/>
                <a:latin typeface="Open Sans" panose="020B0606030504020204" pitchFamily="34" charset="0"/>
              </a:rPr>
              <a:t>)</a:t>
            </a:r>
          </a:p>
          <a:p>
            <a:pPr marL="0" indent="0">
              <a:buFontTx/>
              <a:buNone/>
            </a:pPr>
            <a:r>
              <a:rPr lang="en-US" sz="1800" b="0" i="0" dirty="0">
                <a:solidFill>
                  <a:srgbClr val="444444"/>
                </a:solidFill>
                <a:effectLst/>
                <a:latin typeface="Open Sans" panose="020B0606030504020204" pitchFamily="34" charset="0"/>
              </a:rPr>
              <a:t>+ </a:t>
            </a:r>
            <a:r>
              <a:rPr lang="vi-VN" sz="1800" b="0" i="0" dirty="0">
                <a:solidFill>
                  <a:srgbClr val="000000"/>
                </a:solidFill>
                <a:effectLst/>
                <a:latin typeface="Calibri" panose="020F0502020204030204" pitchFamily="34" charset="0"/>
              </a:rPr>
              <a:t>Nguy cơ gia tăng tương ứng với</a:t>
            </a:r>
            <a:r>
              <a:rPr lang="en-US" sz="1800" b="0" i="0" dirty="0">
                <a:solidFill>
                  <a:srgbClr val="000000"/>
                </a:solidFill>
                <a:effectLst/>
                <a:latin typeface="Calibri" panose="020F0502020204030204" pitchFamily="34" charset="0"/>
              </a:rPr>
              <a:t> </a:t>
            </a:r>
            <a:r>
              <a:rPr lang="vi-VN" sz="1800" b="0" i="0" dirty="0">
                <a:solidFill>
                  <a:srgbClr val="000000"/>
                </a:solidFill>
                <a:effectLst/>
                <a:latin typeface="Calibri" panose="020F0502020204030204" pitchFamily="34" charset="0"/>
              </a:rPr>
              <a:t>số gói.năm của bệnh nhân sử dụng, tuổi bắt đầu và loại thuốc lá sử dụng</a:t>
            </a:r>
            <a:r>
              <a:rPr lang="en-US" sz="1800" b="0" i="0" dirty="0">
                <a:solidFill>
                  <a:srgbClr val="000000"/>
                </a:solidFill>
                <a:effectLst/>
                <a:latin typeface="Calibri" panose="020F0502020204030204" pitchFamily="34" charset="0"/>
              </a:rPr>
              <a:t>;</a:t>
            </a:r>
          </a:p>
          <a:p>
            <a:pPr marL="0" indent="0">
              <a:buFontTx/>
              <a:buNone/>
            </a:pP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tỉ</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lệ</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hút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thuốc</a:t>
            </a:r>
            <a:r>
              <a:rPr lang="en-US" sz="1800" b="0" i="0" dirty="0">
                <a:solidFill>
                  <a:srgbClr val="000000"/>
                </a:solidFill>
                <a:effectLst/>
                <a:latin typeface="Calibri" panose="020F0502020204030204" pitchFamily="34" charset="0"/>
              </a:rPr>
              <a:t> ở VN </a:t>
            </a:r>
            <a:r>
              <a:rPr lang="en-US" sz="1800" b="0" i="0" dirty="0" err="1">
                <a:solidFill>
                  <a:srgbClr val="000000"/>
                </a:solidFill>
                <a:effectLst/>
                <a:latin typeface="Calibri" panose="020F0502020204030204" pitchFamily="34" charset="0"/>
              </a:rPr>
              <a:t>thuộc</a:t>
            </a:r>
            <a:r>
              <a:rPr lang="en-US" sz="1800" b="0" i="0" dirty="0">
                <a:solidFill>
                  <a:srgbClr val="000000"/>
                </a:solidFill>
                <a:effectLst/>
                <a:latin typeface="Calibri" panose="020F0502020204030204" pitchFamily="34" charset="0"/>
              </a:rPr>
              <a:t> hang </a:t>
            </a:r>
            <a:r>
              <a:rPr lang="en-US" sz="1800" b="0" i="0" dirty="0" err="1">
                <a:solidFill>
                  <a:srgbClr val="000000"/>
                </a:solidFill>
                <a:effectLst/>
                <a:latin typeface="Calibri" panose="020F0502020204030204" pitchFamily="34" charset="0"/>
              </a:rPr>
              <a:t>cao</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trên</a:t>
            </a:r>
            <a:r>
              <a:rPr lang="en-US" sz="1800" b="0" i="0" dirty="0">
                <a:solidFill>
                  <a:srgbClr val="000000"/>
                </a:solidFill>
                <a:effectLst/>
                <a:latin typeface="Calibri" panose="020F0502020204030204" pitchFamily="34" charset="0"/>
              </a:rPr>
              <a:t> TG, 47-66% </a:t>
            </a:r>
            <a:r>
              <a:rPr lang="en-US" sz="1800" b="0" i="0" dirty="0" err="1">
                <a:solidFill>
                  <a:srgbClr val="000000"/>
                </a:solidFill>
                <a:effectLst/>
                <a:latin typeface="Calibri" panose="020F0502020204030204" pitchFamily="34" charset="0"/>
              </a:rPr>
              <a:t>người</a:t>
            </a:r>
            <a:r>
              <a:rPr lang="en-US" sz="1800" b="0" i="0" dirty="0">
                <a:solidFill>
                  <a:srgbClr val="000000"/>
                </a:solidFill>
                <a:effectLst/>
                <a:latin typeface="Calibri" panose="020F0502020204030204" pitchFamily="34" charset="0"/>
              </a:rPr>
              <a:t> &gt;18t </a:t>
            </a:r>
            <a:r>
              <a:rPr lang="en-US" sz="1800" b="0" i="0" dirty="0" err="1">
                <a:solidFill>
                  <a:srgbClr val="000000"/>
                </a:solidFill>
                <a:effectLst/>
                <a:latin typeface="Calibri" panose="020F0502020204030204" pitchFamily="34" charset="0"/>
              </a:rPr>
              <a:t>hút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thuốc</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lá</a:t>
            </a:r>
            <a:r>
              <a:rPr lang="en-US" sz="1800" b="0" i="0" dirty="0">
                <a:solidFill>
                  <a:srgbClr val="000000"/>
                </a:solidFill>
                <a:effectLst/>
                <a:latin typeface="Calibri" panose="020F0502020204030204" pitchFamily="34" charset="0"/>
              </a:rPr>
              <a:t>.</a:t>
            </a:r>
          </a:p>
          <a:p>
            <a:pPr marL="0" indent="0">
              <a:buFontTx/>
              <a:buNone/>
            </a:pP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Việc</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ngưng</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thuốc</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lá</a:t>
            </a:r>
            <a:r>
              <a:rPr lang="en-US" sz="1800" b="0" i="0" dirty="0">
                <a:solidFill>
                  <a:srgbClr val="000000"/>
                </a:solidFill>
                <a:effectLst/>
                <a:latin typeface="Calibri" panose="020F0502020204030204" pitchFamily="34" charset="0"/>
              </a:rPr>
              <a:t> ở </a:t>
            </a:r>
            <a:r>
              <a:rPr lang="en-US" sz="1800" b="0" i="0" dirty="0" err="1">
                <a:solidFill>
                  <a:srgbClr val="000000"/>
                </a:solidFill>
                <a:effectLst/>
                <a:latin typeface="Calibri" panose="020F0502020204030204" pitchFamily="34" charset="0"/>
              </a:rPr>
              <a:t>bất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kì</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độ</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tuổi</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đặc</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biệt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là</a:t>
            </a:r>
            <a:r>
              <a:rPr lang="en-US" sz="1800" b="0" i="0" dirty="0">
                <a:solidFill>
                  <a:srgbClr val="000000"/>
                </a:solidFill>
                <a:effectLst/>
                <a:latin typeface="Calibri" panose="020F0502020204030204" pitchFamily="34" charset="0"/>
              </a:rPr>
              <a:t> ở </a:t>
            </a:r>
            <a:r>
              <a:rPr lang="en-US" sz="1800" b="0" i="0" dirty="0" err="1">
                <a:solidFill>
                  <a:srgbClr val="000000"/>
                </a:solidFill>
                <a:effectLst/>
                <a:latin typeface="Calibri" panose="020F0502020204030204" pitchFamily="34" charset="0"/>
              </a:rPr>
              <a:t>người</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trẻ</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sẽ</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giảm</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nguy</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cơ</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mắc</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ung</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thư</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phổi</a:t>
            </a:r>
            <a:endParaRPr lang="en-US" sz="1800" b="0" i="0" dirty="0">
              <a:solidFill>
                <a:srgbClr val="000000"/>
              </a:solidFill>
              <a:effectLst/>
              <a:latin typeface="Calibri" panose="020F0502020204030204" pitchFamily="34" charset="0"/>
            </a:endParaRPr>
          </a:p>
          <a:p>
            <a:r>
              <a:rPr lang="en-US" b="0" i="0" dirty="0">
                <a:solidFill>
                  <a:srgbClr val="444444"/>
                </a:solidFill>
                <a:effectLst/>
                <a:latin typeface="Open Sans" panose="020B0606030504020204" pitchFamily="34" charset="0"/>
              </a:rPr>
              <a:t>- </a:t>
            </a:r>
            <a:r>
              <a:rPr lang="vi-VN" b="0" i="0" dirty="0">
                <a:solidFill>
                  <a:srgbClr val="444444"/>
                </a:solidFill>
                <a:effectLst/>
                <a:latin typeface="Open Sans" panose="020B0606030504020204" pitchFamily="34" charset="0"/>
              </a:rPr>
              <a:t>yếu tố nguy cơ trong công việc: người thường xuyên tiếp xúc với uranium, thạch tín hay các hóa chất công nghiệp khác nên có biện pháp phòng ngừa để hạn chế sự tiếp xúc của họ</a:t>
            </a:r>
            <a:endParaRPr lang="en-US" b="0" i="0"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 Radon </a:t>
            </a:r>
            <a:r>
              <a:rPr lang="en-US" b="0" i="0" dirty="0" err="1">
                <a:solidFill>
                  <a:srgbClr val="444444"/>
                </a:solidFill>
                <a:effectLst/>
                <a:latin typeface="Open Sans" panose="020B0606030504020204" pitchFamily="34" charset="0"/>
              </a:rPr>
              <a:t>là</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một</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chất</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khí</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phóng</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xạ</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tự</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nhiên</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hiện</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diện</a:t>
            </a:r>
            <a:r>
              <a:rPr lang="en-US" b="0" i="0" dirty="0">
                <a:solidFill>
                  <a:srgbClr val="444444"/>
                </a:solidFill>
                <a:effectLst/>
                <a:latin typeface="Open Sans" panose="020B0606030504020204" pitchFamily="34" charset="0"/>
              </a:rPr>
              <a:t> ở </a:t>
            </a:r>
            <a:r>
              <a:rPr lang="en-US" b="0" i="0" dirty="0" err="1">
                <a:solidFill>
                  <a:srgbClr val="444444"/>
                </a:solidFill>
                <a:effectLst/>
                <a:latin typeface="Open Sans" panose="020B0606030504020204" pitchFamily="34" charset="0"/>
              </a:rPr>
              <a:t>mức</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độ</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trung</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bình</a:t>
            </a:r>
            <a:r>
              <a:rPr lang="en-US" b="0" i="0" dirty="0">
                <a:solidFill>
                  <a:srgbClr val="444444"/>
                </a:solidFill>
                <a:effectLst/>
                <a:latin typeface="Open Sans" panose="020B0606030504020204" pitchFamily="34" charset="0"/>
              </a:rPr>
              <a:t> - </a:t>
            </a:r>
            <a:r>
              <a:rPr lang="en-US" b="0" i="0" dirty="0" err="1">
                <a:solidFill>
                  <a:srgbClr val="444444"/>
                </a:solidFill>
                <a:effectLst/>
                <a:latin typeface="Open Sans" panose="020B0606030504020204" pitchFamily="34" charset="0"/>
              </a:rPr>
              <a:t>cao</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trong</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một</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số</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khu</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vực</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nhất</a:t>
            </a:r>
            <a:r>
              <a:rPr lang="en-US" b="0" i="0" dirty="0">
                <a:solidFill>
                  <a:srgbClr val="444444"/>
                </a:solidFill>
                <a:effectLst/>
                <a:latin typeface="Open Sans" panose="020B0606030504020204" pitchFamily="34" charset="0"/>
              </a:rPr>
              <a:t> </a:t>
            </a:r>
            <a:r>
              <a:rPr lang="en-US" b="0" i="0" dirty="0" err="1">
                <a:solidFill>
                  <a:srgbClr val="444444"/>
                </a:solidFill>
                <a:effectLst/>
                <a:latin typeface="Open Sans" panose="020B0606030504020204" pitchFamily="34" charset="0"/>
              </a:rPr>
              <a:t>định</a:t>
            </a:r>
            <a:r>
              <a:rPr lang="en-US" b="0" i="0" dirty="0">
                <a:solidFill>
                  <a:srgbClr val="444444"/>
                </a:solidFill>
                <a:effectLst/>
                <a:latin typeface="Open Sans" panose="020B0606030504020204" pitchFamily="34" charset="0"/>
              </a:rPr>
              <a:t> ở </a:t>
            </a:r>
            <a:r>
              <a:rPr lang="en-US" b="0" i="0" dirty="0" err="1">
                <a:solidFill>
                  <a:srgbClr val="444444"/>
                </a:solidFill>
                <a:effectLst/>
                <a:latin typeface="Open Sans" panose="020B0606030504020204" pitchFamily="34" charset="0"/>
              </a:rPr>
              <a:t>Mỹ</a:t>
            </a:r>
            <a:r>
              <a:rPr lang="en-US" b="0" i="0" dirty="0">
                <a:solidFill>
                  <a:srgbClr val="444444"/>
                </a:solidFill>
                <a:effectLst/>
                <a:latin typeface="Open Sans" panose="020B0606030504020204" pitchFamily="34" charset="0"/>
              </a:rPr>
              <a:t>. </a:t>
            </a:r>
            <a:r>
              <a:rPr lang="vi-VN" b="0" i="0" dirty="0">
                <a:solidFill>
                  <a:srgbClr val="444444"/>
                </a:solidFill>
                <a:effectLst/>
                <a:latin typeface="Open Sans" panose="020B0606030504020204" pitchFamily="34" charset="0"/>
              </a:rPr>
              <a:t>Khí này có thể tràn vào nhà và gây ra ung thư phổi, đặc biệt là ở những người có hút thuốc lá. Nó là nguyên nhân gây ung thư phổi đứng thứ hai ở Mỹ. </a:t>
            </a:r>
            <a:endParaRPr lang="en-US" b="0" i="0"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 </a:t>
            </a:r>
            <a:r>
              <a:rPr lang="vi-VN" b="0" i="0" dirty="0">
                <a:solidFill>
                  <a:srgbClr val="444444"/>
                </a:solidFill>
                <a:effectLst/>
                <a:latin typeface="Open Sans" panose="020B0606030504020204" pitchFamily="34" charset="0"/>
              </a:rPr>
              <a:t>ô nhiễm không khí: Mặc dù chiếm tỷ lệ ít hơn so với hút thuốc lá, nhưng ô nhiễm không khí vẫn có thể gây ung thư phổi. Các chuyên gia tin rằng, khói bụi từ xe hơi, nhà máy, nhà máy điện có thể gây ảnh hưởng đến phổi theo cách tương tự như hút thuốc lá thụ động. </a:t>
            </a:r>
            <a:endParaRPr lang="en-US" b="0" dirty="0"/>
          </a:p>
        </p:txBody>
      </p:sp>
      <p:sp>
        <p:nvSpPr>
          <p:cNvPr id="4" name="Slide Number Placeholder 3"/>
          <p:cNvSpPr>
            <a:spLocks noGrp="1"/>
          </p:cNvSpPr>
          <p:nvPr>
            <p:ph type="sldNum" sz="quarter" idx="5"/>
          </p:nvPr>
        </p:nvSpPr>
        <p:spPr/>
        <p:txBody>
          <a:bodyPr/>
          <a:lstStyle/>
          <a:p>
            <a:fld id="{3E45428A-AF39-4D42-8AA9-C759125CD852}" type="slidenum">
              <a:rPr lang="en-US" smtClean="0"/>
              <a:t>8</a:t>
            </a:fld>
            <a:endParaRPr lang="en-US"/>
          </a:p>
        </p:txBody>
      </p:sp>
    </p:spTree>
    <p:extLst>
      <p:ext uri="{BB962C8B-B14F-4D97-AF65-F5344CB8AC3E}">
        <p14:creationId xmlns:p14="http://schemas.microsoft.com/office/powerpoint/2010/main" val="111251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7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2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379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657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85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5849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6704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3499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36942-C211-4B28-8DBD-C953E00AF71B}" type="datetime1">
              <a:rPr lang="en-US" smtClean="0"/>
              <a:t>9/29/2020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66452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E8D12A6-918A-48BD-8CB9-CA713993B0EA}" type="datetime1">
              <a:rPr lang="en-US" smtClean="0"/>
              <a:t>9/29/2020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88979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9/29/2020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8554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FA2B21-3FCD-4721-B95C-427943F61125}" type="datetime1">
              <a:rPr lang="en-US" smtClean="0"/>
              <a:t>9/29/2020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63375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0304-0AD3-4604-8D49-5C6E2B36BA83}"/>
              </a:ext>
            </a:extLst>
          </p:cNvPr>
          <p:cNvSpPr>
            <a:spLocks noGrp="1"/>
          </p:cNvSpPr>
          <p:nvPr>
            <p:ph type="ctrTitle"/>
          </p:nvPr>
        </p:nvSpPr>
        <p:spPr>
          <a:xfrm>
            <a:off x="466524" y="1011588"/>
            <a:ext cx="4179859" cy="3341700"/>
          </a:xfrm>
        </p:spPr>
        <p:txBody>
          <a:bodyPr>
            <a:normAutofit/>
          </a:bodyPr>
          <a:lstStyle/>
          <a:p>
            <a:r>
              <a:rPr lang="en-US" sz="6600" b="1" dirty="0">
                <a:solidFill>
                  <a:schemeClr val="tx1"/>
                </a:solidFill>
                <a:latin typeface="Calibri" panose="020F0502020204030204" pitchFamily="34" charset="0"/>
                <a:cs typeface="Calibri" panose="020F0502020204030204" pitchFamily="34" charset="0"/>
              </a:rPr>
              <a:t>UNG THƯ PHỔI</a:t>
            </a:r>
          </a:p>
        </p:txBody>
      </p:sp>
      <p:sp>
        <p:nvSpPr>
          <p:cNvPr id="3" name="Subtitle 2">
            <a:extLst>
              <a:ext uri="{FF2B5EF4-FFF2-40B4-BE49-F238E27FC236}">
                <a16:creationId xmlns:a16="http://schemas.microsoft.com/office/drawing/2014/main" id="{62FFF4BD-21A7-4A6E-B69F-57CEB15603BA}"/>
              </a:ext>
            </a:extLst>
          </p:cNvPr>
          <p:cNvSpPr>
            <a:spLocks noGrp="1"/>
          </p:cNvSpPr>
          <p:nvPr>
            <p:ph type="subTitle" idx="1"/>
          </p:nvPr>
        </p:nvSpPr>
        <p:spPr>
          <a:xfrm>
            <a:off x="434284" y="4731475"/>
            <a:ext cx="3793642" cy="1518249"/>
          </a:xfrm>
        </p:spPr>
        <p:txBody>
          <a:bodyPr>
            <a:normAutofit fontScale="85000" lnSpcReduction="20000"/>
          </a:bodyPr>
          <a:lstStyle/>
          <a:p>
            <a:r>
              <a:rPr lang="en-US" dirty="0" err="1">
                <a:solidFill>
                  <a:schemeClr val="tx1"/>
                </a:solidFill>
                <a:latin typeface="Calibri Light" panose="020F0302020204030204" pitchFamily="34" charset="0"/>
                <a:cs typeface="Calibri Light" panose="020F0302020204030204" pitchFamily="34" charset="0"/>
              </a:rPr>
              <a:t>Đinh</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Thị</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Bảo</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Ngọc</a:t>
            </a:r>
            <a:endParaRPr lang="en-US" dirty="0">
              <a:solidFill>
                <a:schemeClr val="tx1"/>
              </a:solidFill>
              <a:latin typeface="Calibri Light" panose="020F0302020204030204" pitchFamily="34" charset="0"/>
              <a:cs typeface="Calibri Light" panose="020F0302020204030204" pitchFamily="34" charset="0"/>
            </a:endParaRPr>
          </a:p>
          <a:p>
            <a:r>
              <a:rPr lang="en-US" dirty="0" err="1">
                <a:solidFill>
                  <a:schemeClr val="tx1"/>
                </a:solidFill>
                <a:latin typeface="Calibri Light" panose="020F0302020204030204" pitchFamily="34" charset="0"/>
                <a:cs typeface="Calibri Light" panose="020F0302020204030204" pitchFamily="34" charset="0"/>
              </a:rPr>
              <a:t>Nguyễn</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Đức</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Thắng</a:t>
            </a:r>
            <a:endParaRPr lang="en-US" dirty="0">
              <a:solidFill>
                <a:schemeClr val="tx1"/>
              </a:solidFill>
              <a:latin typeface="Calibri Light" panose="020F0302020204030204" pitchFamily="34" charset="0"/>
              <a:cs typeface="Calibri Light" panose="020F0302020204030204" pitchFamily="34" charset="0"/>
            </a:endParaRPr>
          </a:p>
          <a:p>
            <a:r>
              <a:rPr lang="en-US" dirty="0" err="1">
                <a:solidFill>
                  <a:schemeClr val="tx1"/>
                </a:solidFill>
                <a:latin typeface="Calibri Light" panose="020F0302020204030204" pitchFamily="34" charset="0"/>
                <a:cs typeface="Calibri Light" panose="020F0302020204030204" pitchFamily="34" charset="0"/>
              </a:rPr>
              <a:t>Nguyễn</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Huỳnh</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Đức</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Thiện</a:t>
            </a:r>
            <a:endParaRPr lang="en-US" dirty="0">
              <a:solidFill>
                <a:schemeClr val="tx1"/>
              </a:solidFill>
              <a:latin typeface="Calibri Light" panose="020F0302020204030204" pitchFamily="34" charset="0"/>
              <a:cs typeface="Calibri Light" panose="020F0302020204030204" pitchFamily="34" charset="0"/>
            </a:endParaRPr>
          </a:p>
          <a:p>
            <a:r>
              <a:rPr lang="en-US" dirty="0" err="1">
                <a:solidFill>
                  <a:schemeClr val="tx1"/>
                </a:solidFill>
                <a:latin typeface="Calibri Light" panose="020F0302020204030204" pitchFamily="34" charset="0"/>
                <a:cs typeface="Calibri Light" panose="020F0302020204030204" pitchFamily="34" charset="0"/>
              </a:rPr>
              <a:t>Trần</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Quốc</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Toàn</a:t>
            </a:r>
            <a:endParaRPr lang="en-US" dirty="0">
              <a:solidFill>
                <a:schemeClr val="tx1"/>
              </a:solidFill>
              <a:latin typeface="Calibri Light" panose="020F0302020204030204" pitchFamily="34" charset="0"/>
              <a:cs typeface="Calibri Light" panose="020F0302020204030204" pitchFamily="34" charset="0"/>
            </a:endParaRPr>
          </a:p>
        </p:txBody>
      </p:sp>
      <p:pic>
        <p:nvPicPr>
          <p:cNvPr id="5" name="Picture 2" descr="Healthy lung and lung with cancer">
            <a:extLst>
              <a:ext uri="{FF2B5EF4-FFF2-40B4-BE49-F238E27FC236}">
                <a16:creationId xmlns:a16="http://schemas.microsoft.com/office/drawing/2014/main" id="{F93FEB68-76D2-439A-A979-0EABE25EB0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6383" y="1011588"/>
            <a:ext cx="7029148" cy="4885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4544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 ở </a:t>
            </a:r>
            <a:r>
              <a:rPr lang="en-US" dirty="0" err="1"/>
              <a:t>vị</a:t>
            </a:r>
            <a:r>
              <a:rPr lang="en-US" dirty="0"/>
              <a:t> </a:t>
            </a:r>
            <a:r>
              <a:rPr lang="en-US" dirty="0" err="1"/>
              <a:t>trí</a:t>
            </a:r>
            <a:r>
              <a:rPr lang="en-US" dirty="0"/>
              <a:t> </a:t>
            </a:r>
            <a:r>
              <a:rPr lang="en-US" dirty="0" err="1"/>
              <a:t>trung</a:t>
            </a:r>
            <a:r>
              <a:rPr lang="en-US" dirty="0"/>
              <a:t> </a:t>
            </a:r>
            <a:r>
              <a:rPr lang="en-US" dirty="0" err="1"/>
              <a:t>tâm</a:t>
            </a:r>
            <a:endParaRPr lang="en-US" dirty="0"/>
          </a:p>
        </p:txBody>
      </p:sp>
      <p:sp>
        <p:nvSpPr>
          <p:cNvPr id="3" name="Content Placeholder 2"/>
          <p:cNvSpPr>
            <a:spLocks noGrp="1"/>
          </p:cNvSpPr>
          <p:nvPr>
            <p:ph idx="1"/>
          </p:nvPr>
        </p:nvSpPr>
        <p:spPr/>
        <p:txBody>
          <a:bodyPr>
            <a:normAutofit/>
          </a:bodyPr>
          <a:lstStyle/>
          <a:p>
            <a:pPr marL="0" indent="0" algn="just">
              <a:buNone/>
            </a:pPr>
            <a:r>
              <a:rPr lang="en-US" sz="2800" dirty="0"/>
              <a:t>T</a:t>
            </a:r>
            <a:r>
              <a:rPr lang="vi-VN" sz="2800" dirty="0"/>
              <a:t>ùy vào mức độ phát triển  của u mà gây nghẹt đường dẫn khí mà triệu  chứng có thể:</a:t>
            </a:r>
          </a:p>
          <a:p>
            <a:pPr marL="0" indent="0" algn="just">
              <a:buNone/>
            </a:pPr>
            <a:r>
              <a:rPr lang="en-US" sz="2800" dirty="0"/>
              <a:t>- </a:t>
            </a:r>
            <a:r>
              <a:rPr lang="vi-VN" sz="2800" dirty="0"/>
              <a:t>Ho khan, ho đàm, đôi khi có ho ra máu..</a:t>
            </a:r>
            <a:endParaRPr lang="en-US" sz="2800" dirty="0"/>
          </a:p>
          <a:p>
            <a:pPr marL="0" indent="0" algn="just">
              <a:buNone/>
            </a:pPr>
            <a:r>
              <a:rPr lang="en-US" sz="2800" dirty="0"/>
              <a:t>- </a:t>
            </a:r>
            <a:r>
              <a:rPr lang="vi-VN" sz="2800" dirty="0"/>
              <a:t>Khó thở hay khò khè do tắc các đường dẫn khí  lớn, có thể có triệu chứng đau ngực do tắc nghẽn gây xẹp phổi, trong một số tình huống tình trạng tắc nghẽn gây ứ đọng dịch trong các phế nang, dẫn tới viêm phổi, áp xe phổi, làm bệnh nhân có  triệu chứng sốt, khạc đàm mủ...</a:t>
            </a:r>
            <a:endParaRPr lang="en-US" sz="2800" dirty="0"/>
          </a:p>
        </p:txBody>
      </p:sp>
    </p:spTree>
    <p:extLst>
      <p:ext uri="{BB962C8B-B14F-4D97-AF65-F5344CB8AC3E}">
        <p14:creationId xmlns:p14="http://schemas.microsoft.com/office/powerpoint/2010/main" val="411430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 ở </a:t>
            </a:r>
            <a:r>
              <a:rPr lang="en-US" dirty="0" err="1"/>
              <a:t>vị</a:t>
            </a:r>
            <a:r>
              <a:rPr lang="en-US" dirty="0"/>
              <a:t> </a:t>
            </a:r>
            <a:r>
              <a:rPr lang="en-US" dirty="0" err="1"/>
              <a:t>trí</a:t>
            </a:r>
            <a:r>
              <a:rPr lang="en-US" dirty="0"/>
              <a:t> </a:t>
            </a:r>
            <a:r>
              <a:rPr lang="en-US" dirty="0" err="1"/>
              <a:t>ngoại</a:t>
            </a:r>
            <a:r>
              <a:rPr lang="en-US" dirty="0"/>
              <a:t> </a:t>
            </a:r>
            <a:r>
              <a:rPr lang="en-US" dirty="0" err="1"/>
              <a:t>biên</a:t>
            </a:r>
            <a:endParaRPr lang="en-US" dirty="0"/>
          </a:p>
        </p:txBody>
      </p:sp>
      <p:sp>
        <p:nvSpPr>
          <p:cNvPr id="3" name="Content Placeholder 2"/>
          <p:cNvSpPr>
            <a:spLocks noGrp="1"/>
          </p:cNvSpPr>
          <p:nvPr>
            <p:ph idx="1"/>
          </p:nvPr>
        </p:nvSpPr>
        <p:spPr/>
        <p:txBody>
          <a:bodyPr>
            <a:normAutofit/>
          </a:bodyPr>
          <a:lstStyle/>
          <a:p>
            <a:r>
              <a:rPr lang="en-US" sz="2800" dirty="0"/>
              <a:t>T</a:t>
            </a:r>
            <a:r>
              <a:rPr lang="vi-VN" sz="2800" dirty="0"/>
              <a:t>hường có triệu  chứng âm thầm và kín đáo, một số phát  hiện tình cờ khi kiểm tra Xquang. Khi u  lớn xâm lấn màng phổi hay các phế quản  lớn mới gây các triệu chứng, trong tình  huống này người bệnh có các triệu chứng  bệnh tiến xa như xâm lấn thành ngực, phù  áo khoác, tràn dịch màng phổi....</a:t>
            </a:r>
            <a:endParaRPr lang="en-US" sz="2800" dirty="0"/>
          </a:p>
        </p:txBody>
      </p:sp>
    </p:spTree>
    <p:extLst>
      <p:ext uri="{BB962C8B-B14F-4D97-AF65-F5344CB8AC3E}">
        <p14:creationId xmlns:p14="http://schemas.microsoft.com/office/powerpoint/2010/main" val="109489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952"/>
            <a:ext cx="8991600" cy="679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87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hội</a:t>
            </a:r>
            <a:r>
              <a:rPr lang="en-US" dirty="0"/>
              <a:t> </a:t>
            </a:r>
            <a:r>
              <a:rPr lang="en-US" dirty="0" err="1"/>
              <a:t>chứng</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p:txBody>
          <a:bodyPr>
            <a:normAutofit/>
          </a:bodyPr>
          <a:lstStyle/>
          <a:p>
            <a:pPr algn="just"/>
            <a:r>
              <a:rPr lang="vi-VN" sz="2800" b="1" dirty="0">
                <a:latin typeface="Calibri" panose="020F0502020204030204" pitchFamily="34" charset="0"/>
                <a:cs typeface="Calibri" panose="020F0502020204030204" pitchFamily="34" charset="0"/>
              </a:rPr>
              <a:t>Hội chứng tăng áp lực tĩnh mạch chủ trên</a:t>
            </a:r>
            <a:r>
              <a:rPr lang="vi-VN" sz="2800" dirty="0">
                <a:latin typeface="Calibri" panose="020F0502020204030204" pitchFamily="34" charset="0"/>
                <a:cs typeface="Calibri" panose="020F0502020204030204" pitchFamily="34" charset="0"/>
              </a:rPr>
              <a:t>: do u  xâm lấm vào tĩnh mạch chủ trên gây phù áo  khoác, nổi tĩnh mạch bàng hệ trên ngực</a:t>
            </a:r>
          </a:p>
          <a:p>
            <a:pPr algn="just"/>
            <a:r>
              <a:rPr lang="vi-VN" sz="2800" b="1" dirty="0">
                <a:latin typeface="Calibri" panose="020F0502020204030204" pitchFamily="34" charset="0"/>
                <a:cs typeface="Calibri" panose="020F0502020204030204" pitchFamily="34" charset="0"/>
              </a:rPr>
              <a:t>Hội chứng ba giảm </a:t>
            </a:r>
            <a:r>
              <a:rPr lang="vi-VN" sz="2800" dirty="0">
                <a:latin typeface="Calibri" panose="020F0502020204030204" pitchFamily="34" charset="0"/>
                <a:cs typeface="Calibri" panose="020F0502020204030204" pitchFamily="34" charset="0"/>
              </a:rPr>
              <a:t>do tràn dịch màng phổi</a:t>
            </a:r>
          </a:p>
        </p:txBody>
      </p:sp>
    </p:spTree>
    <p:extLst>
      <p:ext uri="{BB962C8B-B14F-4D97-AF65-F5344CB8AC3E}">
        <p14:creationId xmlns:p14="http://schemas.microsoft.com/office/powerpoint/2010/main" val="3672881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Một</a:t>
            </a:r>
            <a:r>
              <a:rPr lang="en-US" dirty="0"/>
              <a:t> </a:t>
            </a:r>
            <a:r>
              <a:rPr lang="en-US" dirty="0" err="1"/>
              <a:t>số</a:t>
            </a:r>
            <a:r>
              <a:rPr lang="en-US" dirty="0"/>
              <a:t> </a:t>
            </a:r>
            <a:r>
              <a:rPr lang="en-US" dirty="0" err="1"/>
              <a:t>hội</a:t>
            </a:r>
            <a:r>
              <a:rPr lang="en-US" dirty="0"/>
              <a:t> </a:t>
            </a:r>
            <a:r>
              <a:rPr lang="en-US" dirty="0" err="1"/>
              <a:t>chứng</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a:xfrm>
            <a:off x="1066799" y="2103120"/>
            <a:ext cx="5476043" cy="3849624"/>
          </a:xfrm>
        </p:spPr>
        <p:txBody>
          <a:bodyPr>
            <a:normAutofit/>
          </a:bodyPr>
          <a:lstStyle/>
          <a:p>
            <a:pPr algn="just"/>
            <a:r>
              <a:rPr lang="vi-VN" sz="2800" b="1" dirty="0">
                <a:latin typeface="Calibri" panose="020F0502020204030204" pitchFamily="34" charset="0"/>
                <a:cs typeface="Calibri" panose="020F0502020204030204" pitchFamily="34" charset="0"/>
              </a:rPr>
              <a:t>Hội chứng Pancoast</a:t>
            </a:r>
            <a:r>
              <a:rPr lang="en-US" sz="2800" b="1" dirty="0">
                <a:latin typeface="Calibri" panose="020F0502020204030204" pitchFamily="34" charset="0"/>
                <a:cs typeface="Calibri" panose="020F0502020204030204" pitchFamily="34" charset="0"/>
              </a:rPr>
              <a:t>-</a:t>
            </a:r>
            <a:r>
              <a:rPr lang="vi-VN" sz="2800" b="1" dirty="0">
                <a:latin typeface="Calibri" panose="020F0502020204030204" pitchFamily="34" charset="0"/>
                <a:cs typeface="Calibri" panose="020F0502020204030204" pitchFamily="34" charset="0"/>
              </a:rPr>
              <a:t>Tobias</a:t>
            </a:r>
            <a:r>
              <a:rPr lang="vi-VN" sz="2800" dirty="0">
                <a:latin typeface="Calibri" panose="020F0502020204030204" pitchFamily="34" charset="0"/>
                <a:cs typeface="Calibri" panose="020F0502020204030204" pitchFamily="34" charset="0"/>
              </a:rPr>
              <a:t>: u đỉnh phổi lan lên thành ngực trên, chèn ép rễ thần kinh cánh tay nên người bệnh bị đau ở vùng</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C8</a:t>
            </a:r>
            <a:r>
              <a:rPr lang="en-US" sz="2800" dirty="0">
                <a:latin typeface="Calibri" panose="020F0502020204030204" pitchFamily="34" charset="0"/>
                <a:cs typeface="Calibri" panose="020F0502020204030204" pitchFamily="34" charset="0"/>
              </a:rPr>
              <a:t>-</a:t>
            </a:r>
            <a:r>
              <a:rPr lang="vi-VN" sz="2800" dirty="0">
                <a:latin typeface="Calibri" panose="020F0502020204030204" pitchFamily="34" charset="0"/>
                <a:cs typeface="Calibri" panose="020F0502020204030204" pitchFamily="34" charset="0"/>
              </a:rPr>
              <a:t>D1</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đau mặt trong cánh tay, cẳng tay đến hai ngón tay cuối</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660" y="2103120"/>
            <a:ext cx="4826886" cy="419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296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hội</a:t>
            </a:r>
            <a:r>
              <a:rPr lang="en-US" dirty="0"/>
              <a:t> </a:t>
            </a:r>
            <a:r>
              <a:rPr lang="en-US" dirty="0" err="1"/>
              <a:t>chứng</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p:txBody>
          <a:bodyPr>
            <a:noAutofit/>
          </a:bodyPr>
          <a:lstStyle/>
          <a:p>
            <a:pPr algn="just"/>
            <a:r>
              <a:rPr lang="vi-VN" sz="2800" b="1" dirty="0">
                <a:latin typeface="Calibri" panose="020F0502020204030204" pitchFamily="34" charset="0"/>
                <a:cs typeface="Calibri" panose="020F0502020204030204" pitchFamily="34" charset="0"/>
              </a:rPr>
              <a:t>Hội chứng Claude</a:t>
            </a:r>
            <a:r>
              <a:rPr lang="en-US" sz="2800" b="1" dirty="0">
                <a:latin typeface="Calibri" panose="020F0502020204030204" pitchFamily="34" charset="0"/>
                <a:cs typeface="Calibri" panose="020F0502020204030204" pitchFamily="34" charset="0"/>
              </a:rPr>
              <a:t>-</a:t>
            </a:r>
            <a:r>
              <a:rPr lang="vi-VN" sz="2800" b="1" dirty="0">
                <a:latin typeface="Calibri" panose="020F0502020204030204" pitchFamily="34" charset="0"/>
                <a:cs typeface="Calibri" panose="020F0502020204030204" pitchFamily="34" charset="0"/>
              </a:rPr>
              <a:t>Bernard</a:t>
            </a:r>
            <a:r>
              <a:rPr lang="en-US" sz="2800" b="1" dirty="0">
                <a:latin typeface="Calibri" panose="020F0502020204030204" pitchFamily="34" charset="0"/>
                <a:cs typeface="Calibri" panose="020F0502020204030204" pitchFamily="34" charset="0"/>
              </a:rPr>
              <a:t>-</a:t>
            </a:r>
            <a:r>
              <a:rPr lang="vi-VN" sz="2800" b="1" dirty="0">
                <a:latin typeface="Calibri" panose="020F0502020204030204" pitchFamily="34" charset="0"/>
                <a:cs typeface="Calibri" panose="020F0502020204030204" pitchFamily="34" charset="0"/>
              </a:rPr>
              <a:t>Horner</a:t>
            </a:r>
            <a:r>
              <a:rPr lang="vi-VN"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thường đi  kèm với </a:t>
            </a:r>
            <a:r>
              <a:rPr lang="en-US" sz="2800" dirty="0">
                <a:latin typeface="Calibri" panose="020F0502020204030204" pitchFamily="34" charset="0"/>
                <a:cs typeface="Calibri" panose="020F0502020204030204" pitchFamily="34" charset="0"/>
              </a:rPr>
              <a:t>h</a:t>
            </a:r>
            <a:r>
              <a:rPr lang="vi-VN" sz="2800" dirty="0">
                <a:latin typeface="Calibri" panose="020F0502020204030204" pitchFamily="34" charset="0"/>
                <a:cs typeface="Calibri" panose="020F0502020204030204" pitchFamily="34" charset="0"/>
              </a:rPr>
              <a:t>ội chứng Pancoast –Tobias, do u chèn</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ép gây tổn thương thần kinh giao cảm, bệnh  nhân có triệu chứng sụp mi, co đồng tử, hẹp khe  mắt, nóng bừng nửa mặt cùng bên khối u.</a:t>
            </a:r>
          </a:p>
        </p:txBody>
      </p:sp>
      <p:pic>
        <p:nvPicPr>
          <p:cNvPr id="5" name="Picture 2">
            <a:extLst>
              <a:ext uri="{FF2B5EF4-FFF2-40B4-BE49-F238E27FC236}">
                <a16:creationId xmlns:a16="http://schemas.microsoft.com/office/drawing/2014/main" id="{9BA827EE-5619-4FEC-9F4E-3D0277BAB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376" y="3963985"/>
            <a:ext cx="4877247" cy="2393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47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Một</a:t>
            </a:r>
            <a:r>
              <a:rPr lang="en-US" dirty="0"/>
              <a:t> </a:t>
            </a:r>
            <a:r>
              <a:rPr lang="en-US" dirty="0" err="1"/>
              <a:t>số</a:t>
            </a:r>
            <a:r>
              <a:rPr lang="en-US" dirty="0"/>
              <a:t> </a:t>
            </a:r>
            <a:r>
              <a:rPr lang="en-US" dirty="0" err="1"/>
              <a:t>hội</a:t>
            </a:r>
            <a:r>
              <a:rPr lang="en-US" dirty="0"/>
              <a:t> </a:t>
            </a:r>
            <a:r>
              <a:rPr lang="en-US" dirty="0" err="1"/>
              <a:t>chứng</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p:txBody>
          <a:bodyPr>
            <a:normAutofit/>
          </a:bodyPr>
          <a:lstStyle/>
          <a:p>
            <a:pPr algn="just"/>
            <a:r>
              <a:rPr lang="vi-VN" sz="2800" b="1" dirty="0">
                <a:latin typeface="Calibri" panose="020F0502020204030204" pitchFamily="34" charset="0"/>
                <a:cs typeface="Calibri" panose="020F0502020204030204" pitchFamily="34" charset="0"/>
              </a:rPr>
              <a:t>Các hội chứng cận ung</a:t>
            </a:r>
            <a:r>
              <a:rPr lang="vi-VN" sz="2800" dirty="0">
                <a:latin typeface="Calibri" panose="020F0502020204030204" pitchFamily="34" charset="0"/>
                <a:cs typeface="Calibri" panose="020F0502020204030204" pitchFamily="34" charset="0"/>
              </a:rPr>
              <a:t>: ngón tay dùi trống, đau  khớp, tổn thương thần kinh cơ, xạm da ở các nếp  da vùng nách bẹn, hội chứng tăng bài tiết hormon chống lợi niệu, tăng canxi máu, giảm photphat máu</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901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hội</a:t>
            </a:r>
            <a:r>
              <a:rPr lang="en-US" dirty="0"/>
              <a:t> </a:t>
            </a:r>
            <a:r>
              <a:rPr lang="en-US" dirty="0" err="1"/>
              <a:t>chứng</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sz="2800" b="1" dirty="0" err="1"/>
              <a:t>Hội</a:t>
            </a:r>
            <a:r>
              <a:rPr lang="en-US" sz="2800" b="1" dirty="0"/>
              <a:t> </a:t>
            </a:r>
            <a:r>
              <a:rPr lang="en-US" sz="2800" b="1" dirty="0" err="1"/>
              <a:t>chứng</a:t>
            </a:r>
            <a:r>
              <a:rPr lang="en-US" sz="2800" b="1" dirty="0"/>
              <a:t> Pierre-Marie</a:t>
            </a:r>
            <a:r>
              <a:rPr lang="en-US" sz="2800" dirty="0"/>
              <a:t>: 5 </a:t>
            </a:r>
            <a:r>
              <a:rPr lang="en-US" sz="2800" dirty="0" err="1"/>
              <a:t>triệu</a:t>
            </a:r>
            <a:r>
              <a:rPr lang="en-US" sz="2800" dirty="0"/>
              <a:t> </a:t>
            </a:r>
            <a:r>
              <a:rPr lang="en-US" sz="2800" dirty="0" err="1"/>
              <a:t>chứng</a:t>
            </a:r>
            <a:r>
              <a:rPr lang="en-US" sz="2800" dirty="0"/>
              <a:t> </a:t>
            </a:r>
            <a:r>
              <a:rPr lang="en-US" sz="2800" dirty="0" err="1"/>
              <a:t>điển</a:t>
            </a:r>
            <a:r>
              <a:rPr lang="en-US" sz="2800" dirty="0"/>
              <a:t> </a:t>
            </a:r>
            <a:r>
              <a:rPr lang="en-US" sz="2800" dirty="0" err="1"/>
              <a:t>hình</a:t>
            </a:r>
            <a:endParaRPr lang="en-US" sz="2800" dirty="0"/>
          </a:p>
          <a:p>
            <a:pPr marL="0" indent="0" algn="just">
              <a:buNone/>
            </a:pPr>
            <a:r>
              <a:rPr lang="en-US" sz="2800" dirty="0"/>
              <a:t>- </a:t>
            </a:r>
            <a:r>
              <a:rPr lang="en-US" sz="2800" dirty="0" err="1"/>
              <a:t>Đầu</a:t>
            </a:r>
            <a:r>
              <a:rPr lang="en-US" sz="2800" dirty="0"/>
              <a:t> </a:t>
            </a:r>
            <a:r>
              <a:rPr lang="en-US" sz="2800" dirty="0" err="1"/>
              <a:t>ngón</a:t>
            </a:r>
            <a:r>
              <a:rPr lang="en-US" sz="2800" dirty="0"/>
              <a:t> </a:t>
            </a:r>
            <a:r>
              <a:rPr lang="en-US" sz="2800" dirty="0" err="1"/>
              <a:t>tay</a:t>
            </a:r>
            <a:r>
              <a:rPr lang="en-US" sz="2800" dirty="0"/>
              <a:t>, </a:t>
            </a:r>
            <a:r>
              <a:rPr lang="en-US" sz="2800" dirty="0" err="1"/>
              <a:t>chân</a:t>
            </a:r>
            <a:r>
              <a:rPr lang="en-US" sz="2800" dirty="0"/>
              <a:t> </a:t>
            </a:r>
            <a:r>
              <a:rPr lang="en-US" sz="2800" dirty="0" err="1"/>
              <a:t>biến</a:t>
            </a:r>
            <a:r>
              <a:rPr lang="en-US" sz="2800" dirty="0"/>
              <a:t> </a:t>
            </a:r>
            <a:r>
              <a:rPr lang="en-US" sz="2800" dirty="0" err="1"/>
              <a:t>dạng</a:t>
            </a:r>
            <a:r>
              <a:rPr lang="en-US" sz="2800" dirty="0"/>
              <a:t> </a:t>
            </a:r>
            <a:r>
              <a:rPr lang="en-US" sz="2800" dirty="0" err="1"/>
              <a:t>dùi</a:t>
            </a:r>
            <a:r>
              <a:rPr lang="en-US" sz="2800" dirty="0"/>
              <a:t> </a:t>
            </a:r>
            <a:r>
              <a:rPr lang="en-US" sz="2800" dirty="0" err="1"/>
              <a:t>trống</a:t>
            </a:r>
            <a:r>
              <a:rPr lang="en-US" sz="2800" dirty="0"/>
              <a:t>, </a:t>
            </a:r>
            <a:r>
              <a:rPr lang="en-US" sz="2800" dirty="0" err="1"/>
              <a:t>móng</a:t>
            </a:r>
            <a:r>
              <a:rPr lang="en-US" sz="2800" dirty="0"/>
              <a:t> </a:t>
            </a:r>
            <a:r>
              <a:rPr lang="en-US" sz="2800" dirty="0" err="1"/>
              <a:t>tay</a:t>
            </a:r>
            <a:r>
              <a:rPr lang="en-US" sz="2800" dirty="0"/>
              <a:t> </a:t>
            </a:r>
            <a:r>
              <a:rPr lang="en-US" sz="2800" dirty="0" err="1"/>
              <a:t>khum</a:t>
            </a:r>
            <a:endParaRPr lang="en-US" sz="2800" dirty="0"/>
          </a:p>
          <a:p>
            <a:pPr marL="0" indent="0" algn="just">
              <a:buNone/>
            </a:pPr>
            <a:r>
              <a:rPr lang="en-US" sz="2800" dirty="0"/>
              <a:t>- </a:t>
            </a:r>
            <a:r>
              <a:rPr lang="en-US" sz="2800" dirty="0" err="1"/>
              <a:t>Các</a:t>
            </a:r>
            <a:r>
              <a:rPr lang="en-US" sz="2800" dirty="0"/>
              <a:t> </a:t>
            </a:r>
            <a:r>
              <a:rPr lang="en-US" sz="2800" dirty="0" err="1"/>
              <a:t>đầu</a:t>
            </a:r>
            <a:r>
              <a:rPr lang="en-US" sz="2800" dirty="0"/>
              <a:t> chi to </a:t>
            </a:r>
            <a:r>
              <a:rPr lang="en-US" sz="2800" dirty="0" err="1"/>
              <a:t>lên</a:t>
            </a:r>
            <a:r>
              <a:rPr lang="en-US" sz="2800" dirty="0"/>
              <a:t>, </a:t>
            </a:r>
            <a:r>
              <a:rPr lang="en-US" sz="2800" dirty="0" err="1"/>
              <a:t>rõ</a:t>
            </a:r>
            <a:r>
              <a:rPr lang="en-US" sz="2800" dirty="0"/>
              <a:t> ở </a:t>
            </a:r>
            <a:r>
              <a:rPr lang="en-US" sz="2800" dirty="0" err="1"/>
              <a:t>cổ</a:t>
            </a:r>
            <a:r>
              <a:rPr lang="en-US" sz="2800" dirty="0"/>
              <a:t> </a:t>
            </a:r>
            <a:r>
              <a:rPr lang="en-US" sz="2800" dirty="0" err="1"/>
              <a:t>tay</a:t>
            </a:r>
            <a:r>
              <a:rPr lang="en-US" sz="2800" dirty="0"/>
              <a:t>, </a:t>
            </a:r>
            <a:r>
              <a:rPr lang="en-US" sz="2800" dirty="0" err="1"/>
              <a:t>cổ</a:t>
            </a:r>
            <a:r>
              <a:rPr lang="en-US" sz="2800" dirty="0"/>
              <a:t> </a:t>
            </a:r>
            <a:r>
              <a:rPr lang="en-US" sz="2800" dirty="0" err="1"/>
              <a:t>chân</a:t>
            </a:r>
            <a:endParaRPr lang="en-US" sz="2800" dirty="0"/>
          </a:p>
          <a:p>
            <a:pPr marL="0" indent="0" algn="just">
              <a:buNone/>
            </a:pPr>
            <a:r>
              <a:rPr lang="en-US" sz="2800" dirty="0"/>
              <a:t>- </a:t>
            </a:r>
            <a:r>
              <a:rPr lang="en-US" sz="2800" dirty="0" err="1"/>
              <a:t>Đau</a:t>
            </a:r>
            <a:r>
              <a:rPr lang="en-US" sz="2800" dirty="0"/>
              <a:t> </a:t>
            </a:r>
            <a:r>
              <a:rPr lang="en-US" sz="2800" dirty="0" err="1"/>
              <a:t>khớp</a:t>
            </a:r>
            <a:r>
              <a:rPr lang="en-US" sz="2800" dirty="0"/>
              <a:t>: </a:t>
            </a:r>
            <a:r>
              <a:rPr lang="en-US" sz="2800" dirty="0" err="1"/>
              <a:t>cổ</a:t>
            </a:r>
            <a:r>
              <a:rPr lang="en-US" sz="2800" dirty="0"/>
              <a:t> </a:t>
            </a:r>
            <a:r>
              <a:rPr lang="en-US" sz="2800" dirty="0" err="1"/>
              <a:t>tay</a:t>
            </a:r>
            <a:r>
              <a:rPr lang="en-US" sz="2800" dirty="0"/>
              <a:t>, </a:t>
            </a:r>
            <a:r>
              <a:rPr lang="en-US" sz="2800" dirty="0" err="1"/>
              <a:t>cổ</a:t>
            </a:r>
            <a:r>
              <a:rPr lang="en-US" sz="2800" dirty="0"/>
              <a:t> </a:t>
            </a:r>
            <a:r>
              <a:rPr lang="en-US" sz="2800" dirty="0" err="1"/>
              <a:t>chân</a:t>
            </a:r>
            <a:r>
              <a:rPr lang="en-US" sz="2800" dirty="0"/>
              <a:t>, </a:t>
            </a:r>
            <a:r>
              <a:rPr lang="en-US" sz="2800" dirty="0" err="1"/>
              <a:t>khuỷu</a:t>
            </a:r>
            <a:r>
              <a:rPr lang="en-US" sz="2800" dirty="0"/>
              <a:t>, </a:t>
            </a:r>
            <a:r>
              <a:rPr lang="en-US" sz="2800" dirty="0" err="1"/>
              <a:t>gối</a:t>
            </a:r>
            <a:endParaRPr lang="en-US" sz="2800" dirty="0"/>
          </a:p>
          <a:p>
            <a:pPr marL="0" indent="0" algn="just">
              <a:buNone/>
            </a:pPr>
            <a:r>
              <a:rPr lang="en-US" sz="2800" dirty="0"/>
              <a:t>- </a:t>
            </a:r>
            <a:r>
              <a:rPr lang="en-US" sz="2800" dirty="0" err="1"/>
              <a:t>Tăng</a:t>
            </a:r>
            <a:r>
              <a:rPr lang="en-US" sz="2800" dirty="0"/>
              <a:t> </a:t>
            </a:r>
            <a:r>
              <a:rPr lang="en-US" sz="2800" dirty="0" err="1"/>
              <a:t>sinh</a:t>
            </a:r>
            <a:r>
              <a:rPr lang="en-US" sz="2800" dirty="0"/>
              <a:t> </a:t>
            </a:r>
            <a:r>
              <a:rPr lang="en-US" sz="2800" dirty="0" err="1"/>
              <a:t>màng</a:t>
            </a:r>
            <a:r>
              <a:rPr lang="en-US" sz="2800" dirty="0"/>
              <a:t> </a:t>
            </a:r>
            <a:r>
              <a:rPr lang="en-US" sz="2800" dirty="0" err="1"/>
              <a:t>xương</a:t>
            </a:r>
            <a:r>
              <a:rPr lang="en-US" sz="2800" dirty="0"/>
              <a:t> ở </a:t>
            </a:r>
            <a:r>
              <a:rPr lang="en-US" sz="2800" dirty="0" err="1"/>
              <a:t>các</a:t>
            </a:r>
            <a:r>
              <a:rPr lang="en-US" sz="2800" dirty="0"/>
              <a:t> </a:t>
            </a:r>
            <a:r>
              <a:rPr lang="en-US" sz="2800" dirty="0" err="1"/>
              <a:t>xương</a:t>
            </a:r>
            <a:r>
              <a:rPr lang="en-US" sz="2800" dirty="0"/>
              <a:t> </a:t>
            </a:r>
            <a:r>
              <a:rPr lang="en-US" sz="2800" dirty="0" err="1"/>
              <a:t>dài</a:t>
            </a:r>
            <a:r>
              <a:rPr lang="en-US" sz="2800" dirty="0"/>
              <a:t>: </a:t>
            </a:r>
            <a:r>
              <a:rPr lang="en-US" sz="2800" dirty="0" err="1"/>
              <a:t>đầy</a:t>
            </a:r>
            <a:r>
              <a:rPr lang="en-US" sz="2800" dirty="0"/>
              <a:t>, </a:t>
            </a:r>
            <a:r>
              <a:rPr lang="en-US" sz="2800" dirty="0" err="1"/>
              <a:t>xù</a:t>
            </a:r>
            <a:r>
              <a:rPr lang="en-US" sz="2800" dirty="0"/>
              <a:t> </a:t>
            </a:r>
            <a:r>
              <a:rPr lang="en-US" sz="2800" dirty="0" err="1"/>
              <a:t>xì</a:t>
            </a:r>
            <a:r>
              <a:rPr lang="en-US" sz="2800" dirty="0"/>
              <a:t>, </a:t>
            </a:r>
            <a:r>
              <a:rPr lang="en-US" sz="2800" dirty="0" err="1"/>
              <a:t>không</a:t>
            </a:r>
            <a:r>
              <a:rPr lang="en-US" sz="2800" dirty="0"/>
              <a:t> </a:t>
            </a:r>
            <a:r>
              <a:rPr lang="en-US" sz="2800" dirty="0" err="1"/>
              <a:t>đều</a:t>
            </a:r>
            <a:r>
              <a:rPr lang="en-US" sz="2800" dirty="0"/>
              <a:t> </a:t>
            </a:r>
            <a:r>
              <a:rPr lang="en-US" sz="2800" dirty="0" err="1"/>
              <a:t>trên</a:t>
            </a:r>
            <a:r>
              <a:rPr lang="en-US" sz="2800" dirty="0"/>
              <a:t> X-</a:t>
            </a:r>
            <a:r>
              <a:rPr lang="en-US" sz="2800" dirty="0" err="1"/>
              <a:t>quang</a:t>
            </a:r>
            <a:endParaRPr lang="en-US" sz="2800" dirty="0"/>
          </a:p>
          <a:p>
            <a:pPr marL="0" indent="0" algn="just">
              <a:buNone/>
            </a:pPr>
            <a:r>
              <a:rPr lang="en-US" sz="2800" dirty="0"/>
              <a:t>- </a:t>
            </a:r>
            <a:r>
              <a:rPr lang="en-US" sz="2800" dirty="0" err="1"/>
              <a:t>Rối</a:t>
            </a:r>
            <a:r>
              <a:rPr lang="en-US" sz="2800" dirty="0"/>
              <a:t> </a:t>
            </a:r>
            <a:r>
              <a:rPr lang="en-US" sz="2800" dirty="0" err="1"/>
              <a:t>loạn</a:t>
            </a:r>
            <a:r>
              <a:rPr lang="en-US" sz="2800" dirty="0"/>
              <a:t> </a:t>
            </a:r>
            <a:r>
              <a:rPr lang="en-US" sz="2800" dirty="0" err="1"/>
              <a:t>vận</a:t>
            </a:r>
            <a:r>
              <a:rPr lang="en-US" sz="2800" dirty="0"/>
              <a:t> </a:t>
            </a:r>
            <a:r>
              <a:rPr lang="en-US" sz="2800" dirty="0" err="1"/>
              <a:t>mạch</a:t>
            </a:r>
            <a:r>
              <a:rPr lang="en-US" sz="2800" dirty="0"/>
              <a:t>: </a:t>
            </a:r>
            <a:r>
              <a:rPr lang="en-US" sz="2800" dirty="0" err="1"/>
              <a:t>xanh</a:t>
            </a:r>
            <a:r>
              <a:rPr lang="en-US" sz="2800" dirty="0"/>
              <a:t> </a:t>
            </a:r>
            <a:r>
              <a:rPr lang="en-US" sz="2800" dirty="0" err="1"/>
              <a:t>tím</a:t>
            </a:r>
            <a:r>
              <a:rPr lang="en-US" sz="2800" dirty="0"/>
              <a:t> </a:t>
            </a:r>
            <a:r>
              <a:rPr lang="en-US" sz="2800" dirty="0" err="1"/>
              <a:t>đầu</a:t>
            </a:r>
            <a:r>
              <a:rPr lang="en-US" sz="2800" dirty="0"/>
              <a:t> </a:t>
            </a:r>
            <a:r>
              <a:rPr lang="en-US" sz="2800" dirty="0" err="1"/>
              <a:t>ngón</a:t>
            </a:r>
            <a:r>
              <a:rPr lang="en-US" sz="2800" dirty="0"/>
              <a:t>, da </a:t>
            </a:r>
            <a:r>
              <a:rPr lang="en-US" sz="2800" dirty="0" err="1"/>
              <a:t>nóng</a:t>
            </a:r>
            <a:r>
              <a:rPr lang="en-US" sz="2800" dirty="0"/>
              <a:t>, </a:t>
            </a:r>
            <a:r>
              <a:rPr lang="en-US" sz="2800" dirty="0" err="1"/>
              <a:t>rối</a:t>
            </a:r>
            <a:r>
              <a:rPr lang="en-US" sz="2800" dirty="0"/>
              <a:t> </a:t>
            </a:r>
            <a:r>
              <a:rPr lang="en-US" sz="2800" dirty="0" err="1"/>
              <a:t>loạn</a:t>
            </a:r>
            <a:r>
              <a:rPr lang="en-US" sz="2800" dirty="0"/>
              <a:t> </a:t>
            </a:r>
            <a:r>
              <a:rPr lang="en-US" sz="2800" dirty="0" err="1"/>
              <a:t>cảm</a:t>
            </a:r>
            <a:r>
              <a:rPr lang="en-US" sz="2800" dirty="0"/>
              <a:t> </a:t>
            </a:r>
            <a:r>
              <a:rPr lang="en-US" sz="2800" dirty="0" err="1"/>
              <a:t>giác</a:t>
            </a:r>
            <a:r>
              <a:rPr lang="en-US" sz="2800" dirty="0"/>
              <a:t>, ra </a:t>
            </a:r>
            <a:r>
              <a:rPr lang="en-US" sz="2800" dirty="0" err="1"/>
              <a:t>nhiều</a:t>
            </a:r>
            <a:r>
              <a:rPr lang="en-US" sz="2800" dirty="0"/>
              <a:t> </a:t>
            </a:r>
            <a:r>
              <a:rPr lang="en-US" sz="2800" dirty="0" err="1"/>
              <a:t>mồ</a:t>
            </a:r>
            <a:r>
              <a:rPr lang="en-US" sz="2800" dirty="0"/>
              <a:t> </a:t>
            </a:r>
            <a:r>
              <a:rPr lang="en-US" sz="2800" dirty="0" err="1"/>
              <a:t>hôi</a:t>
            </a:r>
            <a:endParaRPr lang="en-US" sz="2800" dirty="0"/>
          </a:p>
        </p:txBody>
      </p:sp>
    </p:spTree>
    <p:extLst>
      <p:ext uri="{BB962C8B-B14F-4D97-AF65-F5344CB8AC3E}">
        <p14:creationId xmlns:p14="http://schemas.microsoft.com/office/powerpoint/2010/main" val="323270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Cận</a:t>
            </a:r>
            <a:r>
              <a:rPr lang="en-US" dirty="0"/>
              <a:t> </a:t>
            </a:r>
            <a:r>
              <a:rPr lang="en-US" dirty="0" err="1"/>
              <a:t>lâm</a:t>
            </a:r>
            <a:r>
              <a:rPr lang="en-US" dirty="0"/>
              <a:t> </a:t>
            </a:r>
            <a:r>
              <a:rPr lang="en-US" dirty="0" err="1"/>
              <a:t>sàng</a:t>
            </a:r>
            <a:endParaRPr lang="en-US" dirty="0"/>
          </a:p>
        </p:txBody>
      </p:sp>
      <p:sp>
        <p:nvSpPr>
          <p:cNvPr id="3" name="Content Placeholder 2"/>
          <p:cNvSpPr>
            <a:spLocks noGrp="1"/>
          </p:cNvSpPr>
          <p:nvPr>
            <p:ph idx="1"/>
          </p:nvPr>
        </p:nvSpPr>
        <p:spPr/>
        <p:txBody>
          <a:bodyPr>
            <a:normAutofit/>
          </a:bodyPr>
          <a:lstStyle/>
          <a:p>
            <a:pPr marL="0" indent="0" algn="just">
              <a:buNone/>
            </a:pPr>
            <a:r>
              <a:rPr lang="en-US" sz="2800" b="1" dirty="0"/>
              <a:t>X-</a:t>
            </a:r>
            <a:r>
              <a:rPr lang="en-US" sz="2800" b="1" dirty="0" err="1"/>
              <a:t>quang</a:t>
            </a:r>
            <a:r>
              <a:rPr lang="en-US" sz="2800" b="1" dirty="0"/>
              <a:t> </a:t>
            </a:r>
            <a:r>
              <a:rPr lang="en-US" sz="2800" b="1" dirty="0" err="1"/>
              <a:t>ngực</a:t>
            </a:r>
            <a:endParaRPr lang="en-US" sz="2800" b="1" dirty="0"/>
          </a:p>
          <a:p>
            <a:pPr marL="0" indent="0" algn="just">
              <a:buNone/>
            </a:pPr>
            <a:r>
              <a:rPr lang="en-US" sz="2800" dirty="0"/>
              <a:t>- </a:t>
            </a:r>
            <a:r>
              <a:rPr lang="en-US" sz="2800" dirty="0" err="1"/>
              <a:t>Hình</a:t>
            </a:r>
            <a:r>
              <a:rPr lang="en-US" sz="2800" dirty="0"/>
              <a:t> </a:t>
            </a:r>
            <a:r>
              <a:rPr lang="en-US" sz="2800" dirty="0" err="1"/>
              <a:t>ảnh</a:t>
            </a:r>
            <a:r>
              <a:rPr lang="en-US" sz="2800" dirty="0"/>
              <a:t> </a:t>
            </a:r>
            <a:r>
              <a:rPr lang="en-US" sz="2800" dirty="0" err="1"/>
              <a:t>nốt</a:t>
            </a:r>
            <a:r>
              <a:rPr lang="en-US" sz="2800" dirty="0"/>
              <a:t> </a:t>
            </a:r>
            <a:r>
              <a:rPr lang="en-US" sz="2800" dirty="0" err="1"/>
              <a:t>đơn</a:t>
            </a:r>
            <a:r>
              <a:rPr lang="en-US" sz="2800" dirty="0"/>
              <a:t> </a:t>
            </a:r>
            <a:r>
              <a:rPr lang="en-US" sz="2800" dirty="0" err="1"/>
              <a:t>độc</a:t>
            </a:r>
            <a:endParaRPr lang="en-US" sz="2800" dirty="0"/>
          </a:p>
          <a:p>
            <a:pPr marL="0" indent="0" algn="just">
              <a:buNone/>
            </a:pPr>
            <a:r>
              <a:rPr lang="en-US" sz="2800" dirty="0"/>
              <a:t>- </a:t>
            </a:r>
            <a:r>
              <a:rPr lang="en-US" sz="2800" dirty="0" err="1"/>
              <a:t>Hình</a:t>
            </a:r>
            <a:r>
              <a:rPr lang="en-US" sz="2800" dirty="0"/>
              <a:t> </a:t>
            </a:r>
            <a:r>
              <a:rPr lang="en-US" sz="2800" dirty="0" err="1"/>
              <a:t>ảnh</a:t>
            </a:r>
            <a:r>
              <a:rPr lang="en-US" sz="2800" dirty="0"/>
              <a:t> </a:t>
            </a:r>
            <a:r>
              <a:rPr lang="en-US" sz="2800" dirty="0" err="1"/>
              <a:t>khối</a:t>
            </a:r>
            <a:r>
              <a:rPr lang="en-US" sz="2800" dirty="0"/>
              <a:t> ở </a:t>
            </a:r>
            <a:r>
              <a:rPr lang="en-US" sz="2800" dirty="0" err="1"/>
              <a:t>trung</a:t>
            </a:r>
            <a:r>
              <a:rPr lang="en-US" sz="2800" dirty="0"/>
              <a:t> </a:t>
            </a:r>
            <a:r>
              <a:rPr lang="en-US" sz="2800" dirty="0" err="1"/>
              <a:t>thất</a:t>
            </a:r>
            <a:endParaRPr lang="en-US" sz="2800" dirty="0"/>
          </a:p>
          <a:p>
            <a:pPr marL="0" indent="0" algn="just">
              <a:buNone/>
            </a:pPr>
            <a:r>
              <a:rPr lang="en-US" sz="2800" dirty="0"/>
              <a:t>- </a:t>
            </a:r>
            <a:r>
              <a:rPr lang="en-US" sz="2800" dirty="0" err="1"/>
              <a:t>Hình</a:t>
            </a:r>
            <a:r>
              <a:rPr lang="en-US" sz="2800" dirty="0"/>
              <a:t> </a:t>
            </a:r>
            <a:r>
              <a:rPr lang="en-US" sz="2800" dirty="0" err="1"/>
              <a:t>ảnh</a:t>
            </a:r>
            <a:r>
              <a:rPr lang="en-US" sz="2800" dirty="0"/>
              <a:t> </a:t>
            </a:r>
            <a:r>
              <a:rPr lang="en-US" sz="2800" dirty="0" err="1"/>
              <a:t>tràn</a:t>
            </a:r>
            <a:r>
              <a:rPr lang="en-US" sz="2800" dirty="0"/>
              <a:t> </a:t>
            </a:r>
            <a:r>
              <a:rPr lang="en-US" sz="2800" dirty="0" err="1"/>
              <a:t>dịch</a:t>
            </a:r>
            <a:r>
              <a:rPr lang="en-US" sz="2800" dirty="0"/>
              <a:t> </a:t>
            </a:r>
            <a:r>
              <a:rPr lang="en-US" sz="2800" dirty="0" err="1"/>
              <a:t>màng</a:t>
            </a:r>
            <a:r>
              <a:rPr lang="en-US" sz="2800" dirty="0"/>
              <a:t> </a:t>
            </a:r>
            <a:r>
              <a:rPr lang="en-US" sz="2800" dirty="0" err="1"/>
              <a:t>phổi</a:t>
            </a:r>
            <a:endParaRPr lang="en-US" sz="2800" dirty="0"/>
          </a:p>
          <a:p>
            <a:pPr marL="0" indent="0" algn="just">
              <a:buNone/>
            </a:pPr>
            <a:r>
              <a:rPr lang="en-US" sz="2800" dirty="0"/>
              <a:t>- </a:t>
            </a:r>
            <a:r>
              <a:rPr lang="en-US" sz="2800" dirty="0" err="1"/>
              <a:t>Hình</a:t>
            </a:r>
            <a:r>
              <a:rPr lang="en-US" sz="2800" dirty="0"/>
              <a:t> </a:t>
            </a:r>
            <a:r>
              <a:rPr lang="en-US" sz="2800" dirty="0" err="1"/>
              <a:t>ảnh</a:t>
            </a:r>
            <a:r>
              <a:rPr lang="en-US" sz="2800" dirty="0"/>
              <a:t> </a:t>
            </a:r>
            <a:r>
              <a:rPr lang="en-US" sz="2800" dirty="0" err="1"/>
              <a:t>cơ</a:t>
            </a:r>
            <a:r>
              <a:rPr lang="en-US" sz="2800" dirty="0"/>
              <a:t> </a:t>
            </a:r>
            <a:r>
              <a:rPr lang="en-US" sz="2800" dirty="0" err="1"/>
              <a:t>hoành</a:t>
            </a:r>
            <a:r>
              <a:rPr lang="en-US" sz="2800" dirty="0"/>
              <a:t> </a:t>
            </a:r>
            <a:r>
              <a:rPr lang="en-US" sz="2800" dirty="0" err="1"/>
              <a:t>bị</a:t>
            </a:r>
            <a:r>
              <a:rPr lang="en-US" sz="2800" dirty="0"/>
              <a:t> </a:t>
            </a:r>
            <a:r>
              <a:rPr lang="en-US" sz="2800" dirty="0" err="1"/>
              <a:t>dâng</a:t>
            </a:r>
            <a:r>
              <a:rPr lang="en-US" sz="2800" dirty="0"/>
              <a:t> </a:t>
            </a:r>
            <a:r>
              <a:rPr lang="en-US" sz="2800" dirty="0" err="1"/>
              <a:t>cao</a:t>
            </a:r>
            <a:r>
              <a:rPr lang="en-US" sz="2800" dirty="0"/>
              <a:t> </a:t>
            </a:r>
            <a:r>
              <a:rPr lang="en-US" sz="2800" dirty="0" err="1"/>
              <a:t>trong</a:t>
            </a:r>
            <a:r>
              <a:rPr lang="en-US" sz="2800" dirty="0"/>
              <a:t> </a:t>
            </a:r>
            <a:r>
              <a:rPr lang="en-US" sz="2800" dirty="0" err="1"/>
              <a:t>liệt</a:t>
            </a:r>
            <a:r>
              <a:rPr lang="en-US" sz="2800" dirty="0"/>
              <a:t> TK </a:t>
            </a:r>
            <a:r>
              <a:rPr lang="en-US" sz="2800" dirty="0" err="1"/>
              <a:t>hoành</a:t>
            </a:r>
            <a:endParaRPr lang="en-US" sz="2800" dirty="0"/>
          </a:p>
        </p:txBody>
      </p:sp>
    </p:spTree>
    <p:extLst>
      <p:ext uri="{BB962C8B-B14F-4D97-AF65-F5344CB8AC3E}">
        <p14:creationId xmlns:p14="http://schemas.microsoft.com/office/powerpoint/2010/main" val="346852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C58D-177F-4036-B8BB-5A76ABA8B12E}"/>
              </a:ext>
            </a:extLst>
          </p:cNvPr>
          <p:cNvSpPr>
            <a:spLocks noGrp="1"/>
          </p:cNvSpPr>
          <p:nvPr>
            <p:ph type="title"/>
          </p:nvPr>
        </p:nvSpPr>
        <p:spPr/>
        <p:txBody>
          <a:bodyPr/>
          <a:lstStyle/>
          <a:p>
            <a:r>
              <a:rPr lang="en-US" dirty="0"/>
              <a:t>X-</a:t>
            </a:r>
            <a:r>
              <a:rPr lang="en-US" dirty="0" err="1"/>
              <a:t>quang</a:t>
            </a:r>
            <a:endParaRPr lang="en-US" dirty="0"/>
          </a:p>
        </p:txBody>
      </p:sp>
      <p:sp>
        <p:nvSpPr>
          <p:cNvPr id="3" name="Content Placeholder 2">
            <a:extLst>
              <a:ext uri="{FF2B5EF4-FFF2-40B4-BE49-F238E27FC236}">
                <a16:creationId xmlns:a16="http://schemas.microsoft.com/office/drawing/2014/main" id="{56047DD8-5200-4E7A-B212-A1CF1A97ABC1}"/>
              </a:ext>
            </a:extLst>
          </p:cNvPr>
          <p:cNvSpPr>
            <a:spLocks noGrp="1"/>
          </p:cNvSpPr>
          <p:nvPr>
            <p:ph idx="1"/>
          </p:nvPr>
        </p:nvSpPr>
        <p:spPr/>
        <p:txBody>
          <a:bodyPr/>
          <a:lstStyle/>
          <a:p>
            <a:pPr marL="0" indent="0">
              <a:buNone/>
            </a:pPr>
            <a:endParaRPr lang="en-US" dirty="0"/>
          </a:p>
        </p:txBody>
      </p:sp>
      <p:pic>
        <p:nvPicPr>
          <p:cNvPr id="4" name="Picture 2">
            <a:extLst>
              <a:ext uri="{FF2B5EF4-FFF2-40B4-BE49-F238E27FC236}">
                <a16:creationId xmlns:a16="http://schemas.microsoft.com/office/drawing/2014/main" id="{516B1E28-D15D-4577-8042-88C204ED78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160" y="2014194"/>
            <a:ext cx="3603944" cy="445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353E1C7F-44EE-4E6F-8585-73B2738C82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0" t="1867" r="4485" b="1055"/>
          <a:stretch/>
        </p:blipFill>
        <p:spPr bwMode="auto">
          <a:xfrm>
            <a:off x="6096000" y="2014194"/>
            <a:ext cx="4885678" cy="44590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8CBE1C-BC18-46B6-B2E1-F2D85940F4AD}"/>
              </a:ext>
            </a:extLst>
          </p:cNvPr>
          <p:cNvSpPr/>
          <p:nvPr/>
        </p:nvSpPr>
        <p:spPr>
          <a:xfrm>
            <a:off x="8930936" y="3355759"/>
            <a:ext cx="532660" cy="55041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54304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9F9C-AB84-4B72-BAA7-B9DF91812107}"/>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2D9731AF-6135-4079-91FE-858D47C1C58C}"/>
              </a:ext>
            </a:extLst>
          </p:cNvPr>
          <p:cNvSpPr>
            <a:spLocks noGrp="1"/>
          </p:cNvSpPr>
          <p:nvPr>
            <p:ph idx="1"/>
          </p:nvPr>
        </p:nvSpPr>
        <p:spPr/>
        <p:txBody>
          <a:bodyPr>
            <a:normAutofit/>
          </a:bodyPr>
          <a:lstStyle/>
          <a:p>
            <a:pPr algn="just"/>
            <a:r>
              <a:rPr lang="en-US" sz="2800" dirty="0" err="1"/>
              <a:t>Định</a:t>
            </a:r>
            <a:r>
              <a:rPr lang="en-US" sz="2800" dirty="0"/>
              <a:t> </a:t>
            </a:r>
            <a:r>
              <a:rPr lang="en-US" sz="2800" dirty="0" err="1"/>
              <a:t>nghĩa</a:t>
            </a:r>
            <a:r>
              <a:rPr lang="en-US" sz="2800" dirty="0"/>
              <a:t>, </a:t>
            </a:r>
            <a:r>
              <a:rPr lang="en-US" sz="2800" dirty="0" err="1"/>
              <a:t>phân</a:t>
            </a:r>
            <a:r>
              <a:rPr lang="en-US" sz="2800" dirty="0"/>
              <a:t> </a:t>
            </a:r>
            <a:r>
              <a:rPr lang="en-US" sz="2800" dirty="0" err="1"/>
              <a:t>loại</a:t>
            </a:r>
            <a:r>
              <a:rPr lang="en-US" sz="2800" dirty="0"/>
              <a:t>, </a:t>
            </a:r>
            <a:r>
              <a:rPr lang="en-US" sz="2800" dirty="0" err="1"/>
              <a:t>nguyên</a:t>
            </a:r>
            <a:r>
              <a:rPr lang="en-US" sz="2800" dirty="0"/>
              <a:t> </a:t>
            </a:r>
            <a:r>
              <a:rPr lang="en-US" sz="2800" dirty="0" err="1"/>
              <a:t>nhân</a:t>
            </a:r>
            <a:r>
              <a:rPr lang="en-US" sz="2800" dirty="0"/>
              <a:t> </a:t>
            </a:r>
            <a:r>
              <a:rPr lang="en-US" sz="2800" dirty="0" err="1"/>
              <a:t>của</a:t>
            </a:r>
            <a:r>
              <a:rPr lang="en-US" sz="2800" dirty="0"/>
              <a:t> </a:t>
            </a:r>
            <a:r>
              <a:rPr lang="en-US" sz="2800" dirty="0" err="1"/>
              <a:t>ung</a:t>
            </a:r>
            <a:r>
              <a:rPr lang="en-US" sz="2800" dirty="0"/>
              <a:t> </a:t>
            </a:r>
            <a:r>
              <a:rPr lang="en-US" sz="2800" dirty="0" err="1"/>
              <a:t>thư</a:t>
            </a:r>
            <a:r>
              <a:rPr lang="en-US" sz="2800" dirty="0"/>
              <a:t> </a:t>
            </a:r>
            <a:r>
              <a:rPr lang="en-US" sz="2800" dirty="0" err="1"/>
              <a:t>phổi</a:t>
            </a:r>
            <a:endParaRPr lang="en-US" sz="2800" dirty="0"/>
          </a:p>
          <a:p>
            <a:pPr algn="just"/>
            <a:r>
              <a:rPr lang="en-US" sz="2800" dirty="0" err="1"/>
              <a:t>Trình</a:t>
            </a:r>
            <a:r>
              <a:rPr lang="en-US" sz="2800" dirty="0"/>
              <a:t> </a:t>
            </a:r>
            <a:r>
              <a:rPr lang="en-US" sz="2800" dirty="0" err="1"/>
              <a:t>bày</a:t>
            </a:r>
            <a:r>
              <a:rPr lang="en-US" sz="2800" dirty="0"/>
              <a:t> </a:t>
            </a:r>
            <a:r>
              <a:rPr lang="en-US" sz="2800" dirty="0" err="1"/>
              <a:t>bệnh</a:t>
            </a:r>
            <a:r>
              <a:rPr lang="en-US" sz="2800" dirty="0"/>
              <a:t> </a:t>
            </a:r>
            <a:r>
              <a:rPr lang="en-US" sz="2800" dirty="0" err="1"/>
              <a:t>cảnh</a:t>
            </a:r>
            <a:r>
              <a:rPr lang="en-US" sz="2800" dirty="0"/>
              <a:t> </a:t>
            </a:r>
            <a:r>
              <a:rPr lang="en-US" sz="2800" dirty="0" err="1"/>
              <a:t>lâm</a:t>
            </a:r>
            <a:r>
              <a:rPr lang="en-US" sz="2800" dirty="0"/>
              <a:t> </a:t>
            </a:r>
            <a:r>
              <a:rPr lang="en-US" sz="2800" dirty="0" err="1"/>
              <a:t>sàng</a:t>
            </a:r>
            <a:r>
              <a:rPr lang="en-US" sz="2800" dirty="0"/>
              <a:t> </a:t>
            </a:r>
            <a:r>
              <a:rPr lang="en-US" sz="2800" dirty="0" err="1"/>
              <a:t>và</a:t>
            </a:r>
            <a:r>
              <a:rPr lang="en-US" sz="2800" dirty="0"/>
              <a:t> </a:t>
            </a:r>
            <a:r>
              <a:rPr lang="en-US" sz="2800" dirty="0" err="1"/>
              <a:t>cận</a:t>
            </a:r>
            <a:r>
              <a:rPr lang="en-US" sz="2800" dirty="0"/>
              <a:t> </a:t>
            </a:r>
            <a:r>
              <a:rPr lang="en-US" sz="2800" dirty="0" err="1"/>
              <a:t>lâm</a:t>
            </a:r>
            <a:r>
              <a:rPr lang="en-US" sz="2800" dirty="0"/>
              <a:t> </a:t>
            </a:r>
            <a:r>
              <a:rPr lang="en-US" sz="2800" dirty="0" err="1"/>
              <a:t>sàng</a:t>
            </a:r>
            <a:r>
              <a:rPr lang="en-US" sz="2800" dirty="0"/>
              <a:t> </a:t>
            </a:r>
            <a:r>
              <a:rPr lang="en-US" sz="2800" dirty="0" err="1"/>
              <a:t>chẩn</a:t>
            </a:r>
            <a:r>
              <a:rPr lang="en-US" sz="2800" dirty="0"/>
              <a:t> </a:t>
            </a:r>
            <a:r>
              <a:rPr lang="en-US" sz="2800" dirty="0" err="1"/>
              <a:t>đoán</a:t>
            </a:r>
            <a:endParaRPr lang="en-US" sz="2800" dirty="0"/>
          </a:p>
          <a:p>
            <a:pPr algn="just"/>
            <a:r>
              <a:rPr lang="en-US" sz="2800" dirty="0" err="1"/>
              <a:t>Chẩn</a:t>
            </a:r>
            <a:r>
              <a:rPr lang="en-US" sz="2800" dirty="0"/>
              <a:t> </a:t>
            </a:r>
            <a:r>
              <a:rPr lang="en-US" sz="2800" dirty="0" err="1"/>
              <a:t>đoán</a:t>
            </a:r>
            <a:r>
              <a:rPr lang="en-US" sz="2800" dirty="0"/>
              <a:t> </a:t>
            </a:r>
            <a:r>
              <a:rPr lang="en-US" sz="2800" dirty="0" err="1"/>
              <a:t>giai</a:t>
            </a:r>
            <a:r>
              <a:rPr lang="en-US" sz="2800" dirty="0"/>
              <a:t> </a:t>
            </a:r>
            <a:r>
              <a:rPr lang="en-US" sz="2800" dirty="0" err="1"/>
              <a:t>đoạn</a:t>
            </a:r>
            <a:r>
              <a:rPr lang="en-US" sz="2800" dirty="0"/>
              <a:t> </a:t>
            </a:r>
            <a:r>
              <a:rPr lang="en-US" sz="2800" dirty="0" err="1"/>
              <a:t>bệnh</a:t>
            </a:r>
            <a:r>
              <a:rPr lang="en-US" sz="2800" dirty="0"/>
              <a:t> </a:t>
            </a:r>
            <a:r>
              <a:rPr lang="en-US" sz="2800" dirty="0" err="1"/>
              <a:t>theo</a:t>
            </a:r>
            <a:r>
              <a:rPr lang="en-US" sz="2800" dirty="0"/>
              <a:t> TNM</a:t>
            </a:r>
          </a:p>
          <a:p>
            <a:pPr algn="just"/>
            <a:r>
              <a:rPr lang="en-US" sz="2800" dirty="0" err="1"/>
              <a:t>Lựa</a:t>
            </a:r>
            <a:r>
              <a:rPr lang="en-US" sz="2800" dirty="0"/>
              <a:t> </a:t>
            </a:r>
            <a:r>
              <a:rPr lang="en-US" sz="2800" dirty="0" err="1"/>
              <a:t>chọn</a:t>
            </a:r>
            <a:r>
              <a:rPr lang="en-US" sz="2800" dirty="0"/>
              <a:t> </a:t>
            </a:r>
            <a:r>
              <a:rPr lang="en-US" sz="2800" dirty="0" err="1"/>
              <a:t>phương</a:t>
            </a:r>
            <a:r>
              <a:rPr lang="en-US" sz="2800" dirty="0"/>
              <a:t> </a:t>
            </a:r>
            <a:r>
              <a:rPr lang="en-US" sz="2800" dirty="0" err="1"/>
              <a:t>pháp</a:t>
            </a:r>
            <a:r>
              <a:rPr lang="en-US" sz="2800" dirty="0"/>
              <a:t> </a:t>
            </a:r>
            <a:r>
              <a:rPr lang="en-US" sz="2800" dirty="0" err="1"/>
              <a:t>điều</a:t>
            </a:r>
            <a:r>
              <a:rPr lang="en-US" sz="2800" dirty="0"/>
              <a:t> </a:t>
            </a:r>
            <a:r>
              <a:rPr lang="en-US" sz="2800" dirty="0" err="1"/>
              <a:t>trị</a:t>
            </a:r>
            <a:endParaRPr lang="en-US" sz="2800" dirty="0"/>
          </a:p>
        </p:txBody>
      </p:sp>
    </p:spTree>
    <p:extLst>
      <p:ext uri="{BB962C8B-B14F-4D97-AF65-F5344CB8AC3E}">
        <p14:creationId xmlns:p14="http://schemas.microsoft.com/office/powerpoint/2010/main" val="173013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Cận</a:t>
            </a:r>
            <a:r>
              <a:rPr lang="en-US" dirty="0"/>
              <a:t> </a:t>
            </a:r>
            <a:r>
              <a:rPr lang="en-US" dirty="0" err="1"/>
              <a:t>lâm</a:t>
            </a:r>
            <a:r>
              <a:rPr lang="en-US" dirty="0"/>
              <a:t> </a:t>
            </a:r>
            <a:r>
              <a:rPr lang="en-US" dirty="0" err="1"/>
              <a:t>sàng</a:t>
            </a:r>
            <a:r>
              <a:rPr lang="en-US" dirty="0"/>
              <a:t> </a:t>
            </a:r>
          </a:p>
        </p:txBody>
      </p:sp>
      <p:sp>
        <p:nvSpPr>
          <p:cNvPr id="3" name="Content Placeholder 2"/>
          <p:cNvSpPr>
            <a:spLocks noGrp="1"/>
          </p:cNvSpPr>
          <p:nvPr>
            <p:ph idx="1"/>
          </p:nvPr>
        </p:nvSpPr>
        <p:spPr/>
        <p:txBody>
          <a:bodyPr>
            <a:normAutofit/>
          </a:bodyPr>
          <a:lstStyle/>
          <a:p>
            <a:pPr algn="just"/>
            <a:r>
              <a:rPr lang="en-US" sz="2800" dirty="0"/>
              <a:t>CT scan</a:t>
            </a:r>
          </a:p>
          <a:p>
            <a:pPr algn="just"/>
            <a:r>
              <a:rPr lang="en-US" sz="2800" dirty="0"/>
              <a:t>MRI</a:t>
            </a:r>
          </a:p>
          <a:p>
            <a:pPr algn="just"/>
            <a:r>
              <a:rPr lang="en-US" sz="2800" dirty="0" err="1"/>
              <a:t>Nội</a:t>
            </a:r>
            <a:r>
              <a:rPr lang="en-US" sz="2800" dirty="0"/>
              <a:t> </a:t>
            </a:r>
            <a:r>
              <a:rPr lang="en-US" sz="2800" dirty="0" err="1"/>
              <a:t>soi</a:t>
            </a:r>
            <a:r>
              <a:rPr lang="en-US" sz="2800" dirty="0"/>
              <a:t> </a:t>
            </a:r>
            <a:r>
              <a:rPr lang="en-US" sz="2800" dirty="0" err="1"/>
              <a:t>phế</a:t>
            </a:r>
            <a:r>
              <a:rPr lang="en-US" sz="2800" dirty="0"/>
              <a:t> </a:t>
            </a:r>
            <a:r>
              <a:rPr lang="en-US" sz="2800" dirty="0" err="1"/>
              <a:t>quản</a:t>
            </a:r>
            <a:endParaRPr lang="en-US" sz="2800" dirty="0"/>
          </a:p>
          <a:p>
            <a:pPr algn="just"/>
            <a:r>
              <a:rPr lang="en-US" sz="2800" dirty="0" err="1"/>
              <a:t>Sinh</a:t>
            </a:r>
            <a:r>
              <a:rPr lang="en-US" sz="2800" dirty="0"/>
              <a:t> </a:t>
            </a:r>
            <a:r>
              <a:rPr lang="en-US" sz="2800" dirty="0" err="1"/>
              <a:t>thiết</a:t>
            </a:r>
            <a:r>
              <a:rPr lang="en-US" sz="2800" dirty="0"/>
              <a:t> </a:t>
            </a:r>
            <a:r>
              <a:rPr lang="en-US" sz="2800" dirty="0" err="1"/>
              <a:t>và</a:t>
            </a:r>
            <a:r>
              <a:rPr lang="en-US" sz="2800" dirty="0"/>
              <a:t> </a:t>
            </a:r>
            <a:r>
              <a:rPr lang="en-US" sz="2800" dirty="0" err="1"/>
              <a:t>nghiên</a:t>
            </a:r>
            <a:r>
              <a:rPr lang="en-US" sz="2800" dirty="0"/>
              <a:t> </a:t>
            </a:r>
            <a:r>
              <a:rPr lang="en-US" sz="2800" dirty="0" err="1"/>
              <a:t>cứu</a:t>
            </a:r>
            <a:r>
              <a:rPr lang="en-US" sz="2800" dirty="0"/>
              <a:t> </a:t>
            </a:r>
            <a:r>
              <a:rPr lang="en-US" sz="2800" dirty="0" err="1"/>
              <a:t>tế</a:t>
            </a:r>
            <a:r>
              <a:rPr lang="en-US" sz="2800" dirty="0"/>
              <a:t> </a:t>
            </a:r>
            <a:r>
              <a:rPr lang="en-US" sz="2800" dirty="0" err="1"/>
              <a:t>bào</a:t>
            </a:r>
            <a:r>
              <a:rPr lang="en-US" sz="2800" dirty="0"/>
              <a:t> </a:t>
            </a:r>
            <a:r>
              <a:rPr lang="en-US" sz="2800" dirty="0" err="1"/>
              <a:t>học</a:t>
            </a:r>
            <a:endParaRPr lang="en-US" sz="2800" dirty="0"/>
          </a:p>
          <a:p>
            <a:pPr algn="just"/>
            <a:r>
              <a:rPr lang="en-US" sz="2800" dirty="0" err="1"/>
              <a:t>Sinh</a:t>
            </a:r>
            <a:r>
              <a:rPr lang="en-US" sz="2800" dirty="0"/>
              <a:t> </a:t>
            </a:r>
            <a:r>
              <a:rPr lang="en-US" sz="2800" dirty="0" err="1"/>
              <a:t>thiết</a:t>
            </a:r>
            <a:r>
              <a:rPr lang="en-US" sz="2800" dirty="0"/>
              <a:t> </a:t>
            </a:r>
            <a:r>
              <a:rPr lang="en-US" sz="2800" dirty="0" err="1"/>
              <a:t>xuyên</a:t>
            </a:r>
            <a:r>
              <a:rPr lang="en-US" sz="2800" dirty="0"/>
              <a:t> </a:t>
            </a:r>
            <a:r>
              <a:rPr lang="en-US" sz="2800" dirty="0" err="1"/>
              <a:t>thành</a:t>
            </a:r>
            <a:r>
              <a:rPr lang="en-US" sz="2800" dirty="0"/>
              <a:t> </a:t>
            </a:r>
            <a:r>
              <a:rPr lang="en-US" sz="2800" dirty="0" err="1"/>
              <a:t>ngực</a:t>
            </a:r>
            <a:r>
              <a:rPr lang="en-US" sz="2800" dirty="0"/>
              <a:t> </a:t>
            </a:r>
          </a:p>
          <a:p>
            <a:pPr algn="just"/>
            <a:r>
              <a:rPr lang="en-US" sz="2800" dirty="0" err="1"/>
              <a:t>Nội</a:t>
            </a:r>
            <a:r>
              <a:rPr lang="en-US" sz="2800" dirty="0"/>
              <a:t> </a:t>
            </a:r>
            <a:r>
              <a:rPr lang="en-US" sz="2800" dirty="0" err="1"/>
              <a:t>soi</a:t>
            </a:r>
            <a:r>
              <a:rPr lang="en-US" sz="2800" dirty="0"/>
              <a:t> </a:t>
            </a:r>
            <a:r>
              <a:rPr lang="en-US" sz="2800" dirty="0" err="1"/>
              <a:t>trung</a:t>
            </a:r>
            <a:r>
              <a:rPr lang="en-US" sz="2800" dirty="0"/>
              <a:t> </a:t>
            </a:r>
            <a:r>
              <a:rPr lang="en-US" sz="2800" dirty="0" err="1"/>
              <a:t>thất</a:t>
            </a:r>
            <a:r>
              <a:rPr lang="en-US" sz="2800" dirty="0"/>
              <a:t> </a:t>
            </a:r>
            <a:r>
              <a:rPr lang="en-US" sz="2800" dirty="0" err="1"/>
              <a:t>và</a:t>
            </a:r>
            <a:r>
              <a:rPr lang="en-US" sz="2800" dirty="0"/>
              <a:t> </a:t>
            </a:r>
            <a:r>
              <a:rPr lang="en-US" sz="2800" dirty="0" err="1"/>
              <a:t>mở</a:t>
            </a:r>
            <a:r>
              <a:rPr lang="en-US" sz="2800" dirty="0"/>
              <a:t> </a:t>
            </a:r>
            <a:r>
              <a:rPr lang="en-US" sz="2800" dirty="0" err="1"/>
              <a:t>ngực</a:t>
            </a:r>
            <a:r>
              <a:rPr lang="en-US" sz="2800" dirty="0"/>
              <a:t> </a:t>
            </a:r>
            <a:r>
              <a:rPr lang="en-US" sz="2800" dirty="0" err="1"/>
              <a:t>thám</a:t>
            </a:r>
            <a:r>
              <a:rPr lang="en-US" sz="2800" dirty="0"/>
              <a:t> </a:t>
            </a:r>
            <a:r>
              <a:rPr lang="en-US" sz="2800" dirty="0" err="1"/>
              <a:t>sát</a:t>
            </a:r>
            <a:endParaRPr lang="en-US" sz="2800" dirty="0"/>
          </a:p>
          <a:p>
            <a:pPr algn="just"/>
            <a:r>
              <a:rPr lang="en-US" sz="2800" dirty="0" err="1"/>
              <a:t>Chọc</a:t>
            </a:r>
            <a:r>
              <a:rPr lang="en-US" sz="2800" dirty="0"/>
              <a:t> </a:t>
            </a:r>
            <a:r>
              <a:rPr lang="en-US" sz="2800" dirty="0" err="1"/>
              <a:t>dò</a:t>
            </a:r>
            <a:r>
              <a:rPr lang="en-US" sz="2800" dirty="0"/>
              <a:t> </a:t>
            </a:r>
            <a:r>
              <a:rPr lang="en-US" sz="2800" dirty="0" err="1"/>
              <a:t>và</a:t>
            </a:r>
            <a:r>
              <a:rPr lang="en-US" sz="2800" dirty="0"/>
              <a:t> </a:t>
            </a:r>
            <a:r>
              <a:rPr lang="en-US" sz="2800" dirty="0" err="1"/>
              <a:t>sinh</a:t>
            </a:r>
            <a:r>
              <a:rPr lang="en-US" sz="2800" dirty="0"/>
              <a:t> </a:t>
            </a:r>
            <a:r>
              <a:rPr lang="en-US" sz="2800" dirty="0" err="1"/>
              <a:t>thiết</a:t>
            </a:r>
            <a:r>
              <a:rPr lang="en-US" sz="2800" dirty="0"/>
              <a:t> </a:t>
            </a:r>
            <a:r>
              <a:rPr lang="en-US" sz="2800" dirty="0" err="1"/>
              <a:t>tủy</a:t>
            </a:r>
            <a:r>
              <a:rPr lang="en-US" sz="2800" dirty="0"/>
              <a:t> </a:t>
            </a:r>
            <a:r>
              <a:rPr lang="en-US" sz="2800" dirty="0" err="1"/>
              <a:t>xương</a:t>
            </a:r>
            <a:endParaRPr lang="en-US" sz="2800" dirty="0"/>
          </a:p>
        </p:txBody>
      </p:sp>
    </p:spTree>
    <p:extLst>
      <p:ext uri="{BB962C8B-B14F-4D97-AF65-F5344CB8AC3E}">
        <p14:creationId xmlns:p14="http://schemas.microsoft.com/office/powerpoint/2010/main" val="10097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E362-7017-4C2C-9134-897652DE5948}"/>
              </a:ext>
            </a:extLst>
          </p:cNvPr>
          <p:cNvSpPr>
            <a:spLocks noGrp="1"/>
          </p:cNvSpPr>
          <p:nvPr>
            <p:ph type="title"/>
          </p:nvPr>
        </p:nvSpPr>
        <p:spPr/>
        <p:txBody>
          <a:bodyPr/>
          <a:lstStyle/>
          <a:p>
            <a:r>
              <a:rPr lang="en-US" dirty="0" err="1"/>
              <a:t>Nội</a:t>
            </a:r>
            <a:r>
              <a:rPr lang="en-US" dirty="0"/>
              <a:t> </a:t>
            </a:r>
            <a:r>
              <a:rPr lang="en-US" dirty="0" err="1"/>
              <a:t>soi</a:t>
            </a:r>
            <a:r>
              <a:rPr lang="en-US" dirty="0"/>
              <a:t> </a:t>
            </a:r>
            <a:r>
              <a:rPr lang="en-US" dirty="0" err="1"/>
              <a:t>phế</a:t>
            </a:r>
            <a:r>
              <a:rPr lang="en-US" dirty="0"/>
              <a:t> </a:t>
            </a:r>
            <a:r>
              <a:rPr lang="en-US" dirty="0" err="1"/>
              <a:t>quản</a:t>
            </a:r>
            <a:endParaRPr lang="en-US" dirty="0"/>
          </a:p>
        </p:txBody>
      </p:sp>
      <p:pic>
        <p:nvPicPr>
          <p:cNvPr id="4" name="Picture 2">
            <a:extLst>
              <a:ext uri="{FF2B5EF4-FFF2-40B4-BE49-F238E27FC236}">
                <a16:creationId xmlns:a16="http://schemas.microsoft.com/office/drawing/2014/main" id="{3DBCA5B5-FD4F-4BBB-B0D9-943D190CDE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9026" y="2014194"/>
            <a:ext cx="4912496" cy="43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75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CTscan</a:t>
            </a:r>
            <a:endParaRPr lang="en-US" dirty="0"/>
          </a:p>
        </p:txBody>
      </p:sp>
      <p:sp>
        <p:nvSpPr>
          <p:cNvPr id="4" name="object 3"/>
          <p:cNvSpPr>
            <a:spLocks noGrp="1"/>
          </p:cNvSpPr>
          <p:nvPr>
            <p:ph idx="1"/>
          </p:nvPr>
        </p:nvSpPr>
        <p:spPr>
          <a:prstGeom prst="rect">
            <a:avLst/>
          </a:prstGeom>
          <a:blipFill>
            <a:blip r:embed="rId2" cstate="print"/>
            <a:stretch>
              <a:fillRect/>
            </a:stretch>
          </a:blipFill>
        </p:spPr>
        <p:txBody>
          <a:bodyPr vert="horz" wrap="square" lIns="0" tIns="0" rIns="0" bIns="0" rtlCol="0">
            <a:normAutofit/>
          </a:bodyPr>
          <a:lstStyle/>
          <a:p>
            <a:endParaRPr lang="en-US" dirty="0"/>
          </a:p>
        </p:txBody>
      </p:sp>
    </p:spTree>
    <p:extLst>
      <p:ext uri="{BB962C8B-B14F-4D97-AF65-F5344CB8AC3E}">
        <p14:creationId xmlns:p14="http://schemas.microsoft.com/office/powerpoint/2010/main" val="23427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39919"/>
            <a:ext cx="8077200" cy="537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89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Sinh</a:t>
            </a:r>
            <a:r>
              <a:rPr lang="en-US" dirty="0"/>
              <a:t> </a:t>
            </a:r>
            <a:r>
              <a:rPr lang="en-US" dirty="0" err="1"/>
              <a:t>thiết</a:t>
            </a:r>
            <a:r>
              <a:rPr lang="en-US" dirty="0"/>
              <a:t> </a:t>
            </a:r>
            <a:r>
              <a:rPr lang="en-US" dirty="0" err="1"/>
              <a:t>tủy</a:t>
            </a:r>
            <a:r>
              <a:rPr lang="en-US" dirty="0"/>
              <a:t> </a:t>
            </a:r>
            <a:r>
              <a:rPr lang="en-US" dirty="0" err="1"/>
              <a:t>xương</a:t>
            </a:r>
            <a:endParaRPr lang="en-US" dirty="0"/>
          </a:p>
        </p:txBody>
      </p:sp>
      <p:sp>
        <p:nvSpPr>
          <p:cNvPr id="4" name="object 3"/>
          <p:cNvSpPr>
            <a:spLocks noGrp="1"/>
          </p:cNvSpPr>
          <p:nvPr>
            <p:ph idx="1"/>
          </p:nvPr>
        </p:nvSpPr>
        <p:spPr>
          <a:prstGeom prst="rect">
            <a:avLst/>
          </a:prstGeom>
          <a:blipFill>
            <a:blip r:embed="rId2" cstate="print"/>
            <a:stretch>
              <a:fillRect/>
            </a:stretch>
          </a:blipFill>
        </p:spPr>
        <p:txBody>
          <a:bodyPr vert="horz" wrap="square" lIns="0" tIns="0" rIns="0" bIns="0" rtlCol="0">
            <a:normAutofit/>
          </a:bodyPr>
          <a:lstStyle/>
          <a:p>
            <a:endParaRPr lang="en-US"/>
          </a:p>
        </p:txBody>
      </p:sp>
    </p:spTree>
    <p:extLst>
      <p:ext uri="{BB962C8B-B14F-4D97-AF65-F5344CB8AC3E}">
        <p14:creationId xmlns:p14="http://schemas.microsoft.com/office/powerpoint/2010/main" val="85876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Chọc</a:t>
            </a:r>
            <a:r>
              <a:rPr lang="en-US" dirty="0"/>
              <a:t> </a:t>
            </a:r>
            <a:r>
              <a:rPr lang="en-US" dirty="0" err="1"/>
              <a:t>dịch</a:t>
            </a:r>
            <a:r>
              <a:rPr lang="en-US" dirty="0"/>
              <a:t> </a:t>
            </a:r>
            <a:r>
              <a:rPr lang="en-US" dirty="0" err="1"/>
              <a:t>màng</a:t>
            </a:r>
            <a:r>
              <a:rPr lang="en-US" dirty="0"/>
              <a:t> </a:t>
            </a:r>
            <a:r>
              <a:rPr lang="en-US" dirty="0" err="1"/>
              <a:t>phổi</a:t>
            </a:r>
            <a:endParaRPr lang="en-US" dirty="0"/>
          </a:p>
        </p:txBody>
      </p:sp>
      <p:sp>
        <p:nvSpPr>
          <p:cNvPr id="4" name="object 2"/>
          <p:cNvSpPr>
            <a:spLocks noGrp="1"/>
          </p:cNvSpPr>
          <p:nvPr>
            <p:ph idx="1"/>
          </p:nvPr>
        </p:nvSpPr>
        <p:spPr>
          <a:prstGeom prst="rect">
            <a:avLst/>
          </a:prstGeom>
          <a:blipFill>
            <a:blip r:embed="rId2" cstate="print"/>
            <a:stretch>
              <a:fillRect/>
            </a:stretch>
          </a:blipFill>
        </p:spPr>
        <p:txBody>
          <a:bodyPr vert="horz" wrap="square" lIns="0" tIns="0" rIns="0" bIns="0" rtlCol="0">
            <a:normAutofit/>
          </a:bodyPr>
          <a:lstStyle/>
          <a:p>
            <a:endParaRPr lang="en-US"/>
          </a:p>
        </p:txBody>
      </p:sp>
    </p:spTree>
    <p:extLst>
      <p:ext uri="{BB962C8B-B14F-4D97-AF65-F5344CB8AC3E}">
        <p14:creationId xmlns:p14="http://schemas.microsoft.com/office/powerpoint/2010/main" val="309950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a:t>
            </a:r>
            <a:r>
              <a:rPr lang="en-US" dirty="0" err="1"/>
              <a:t>soi</a:t>
            </a:r>
            <a:r>
              <a:rPr lang="en-US" dirty="0"/>
              <a:t>/</a:t>
            </a:r>
            <a:r>
              <a:rPr lang="en-US" dirty="0" err="1"/>
              <a:t>mở</a:t>
            </a:r>
            <a:r>
              <a:rPr lang="en-US" dirty="0"/>
              <a:t> </a:t>
            </a:r>
            <a:r>
              <a:rPr lang="en-US" dirty="0" err="1"/>
              <a:t>trung</a:t>
            </a:r>
            <a:r>
              <a:rPr lang="en-US" dirty="0"/>
              <a:t> </a:t>
            </a:r>
            <a:r>
              <a:rPr lang="en-US" dirty="0" err="1"/>
              <a:t>thất</a:t>
            </a:r>
            <a:r>
              <a:rPr lang="en-US" dirty="0"/>
              <a:t> </a:t>
            </a:r>
            <a:r>
              <a:rPr lang="en-US" dirty="0" err="1"/>
              <a:t>thám</a:t>
            </a:r>
            <a:r>
              <a:rPr lang="en-US" dirty="0"/>
              <a:t> </a:t>
            </a:r>
            <a:r>
              <a:rPr lang="en-US" dirty="0" err="1"/>
              <a:t>sát</a:t>
            </a:r>
            <a:endParaRPr lang="en-US"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463" b="3760"/>
          <a:stretch/>
        </p:blipFill>
        <p:spPr bwMode="auto">
          <a:xfrm>
            <a:off x="2587128" y="1897437"/>
            <a:ext cx="7017744" cy="481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429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A057-C8BA-4235-AA3A-319F28C03CB1}"/>
              </a:ext>
            </a:extLst>
          </p:cNvPr>
          <p:cNvSpPr>
            <a:spLocks noGrp="1"/>
          </p:cNvSpPr>
          <p:nvPr>
            <p:ph type="title"/>
          </p:nvPr>
        </p:nvSpPr>
        <p:spPr/>
        <p:txBody>
          <a:bodyPr/>
          <a:lstStyle/>
          <a:p>
            <a:r>
              <a:rPr lang="en-US" dirty="0" err="1"/>
              <a:t>Chẩn</a:t>
            </a:r>
            <a:r>
              <a:rPr lang="en-US" dirty="0"/>
              <a:t> </a:t>
            </a:r>
            <a:r>
              <a:rPr lang="en-US" dirty="0" err="1"/>
              <a:t>đoán</a:t>
            </a:r>
            <a:r>
              <a:rPr lang="en-US" dirty="0"/>
              <a:t> </a:t>
            </a:r>
            <a:r>
              <a:rPr lang="en-US" dirty="0" err="1"/>
              <a:t>xác</a:t>
            </a:r>
            <a:r>
              <a:rPr lang="en-US" dirty="0"/>
              <a:t> </a:t>
            </a:r>
            <a:r>
              <a:rPr lang="en-US" dirty="0" err="1"/>
              <a:t>định</a:t>
            </a:r>
            <a:endParaRPr lang="en-US" dirty="0"/>
          </a:p>
        </p:txBody>
      </p:sp>
      <p:sp>
        <p:nvSpPr>
          <p:cNvPr id="3" name="Content Placeholder 2">
            <a:extLst>
              <a:ext uri="{FF2B5EF4-FFF2-40B4-BE49-F238E27FC236}">
                <a16:creationId xmlns:a16="http://schemas.microsoft.com/office/drawing/2014/main" id="{D3623CD9-2332-4269-B100-BD5D358274AE}"/>
              </a:ext>
            </a:extLst>
          </p:cNvPr>
          <p:cNvSpPr>
            <a:spLocks noGrp="1"/>
          </p:cNvSpPr>
          <p:nvPr>
            <p:ph idx="1"/>
          </p:nvPr>
        </p:nvSpPr>
        <p:spPr/>
        <p:txBody>
          <a:bodyPr>
            <a:normAutofit/>
          </a:bodyPr>
          <a:lstStyle/>
          <a:p>
            <a:pPr marL="0" indent="0">
              <a:buNone/>
            </a:pPr>
            <a:r>
              <a:rPr lang="vi-VN" sz="2800" dirty="0">
                <a:latin typeface="Calibri" panose="020F0502020204030204" pitchFamily="34" charset="0"/>
                <a:cs typeface="Calibri" panose="020F0502020204030204" pitchFamily="34" charset="0"/>
              </a:rPr>
              <a:t>1. NSPQ bấm sinh thiết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2. Sinh thiết xuyên thành ngực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3. NS trung thất sinh thiết hạch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4. C</a:t>
            </a:r>
            <a:r>
              <a:rPr lang="en-US" sz="2800" dirty="0" err="1">
                <a:latin typeface="Calibri" panose="020F0502020204030204" pitchFamily="34" charset="0"/>
                <a:cs typeface="Calibri" panose="020F0502020204030204" pitchFamily="34" charset="0"/>
              </a:rPr>
              <a:t>học</a:t>
            </a:r>
            <a:r>
              <a:rPr lang="vi-VN" sz="2800" dirty="0">
                <a:latin typeface="Calibri" panose="020F0502020204030204" pitchFamily="34" charset="0"/>
                <a:cs typeface="Calibri" panose="020F0502020204030204" pitchFamily="34" charset="0"/>
              </a:rPr>
              <a:t> dịch màng phổi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5. NS màng phổi sinh thiết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6. NSLN có camera hỗ trợ (VATS) sinh thiết tức thì </a:t>
            </a:r>
            <a:endParaRPr lang="en-US" sz="2800" dirty="0">
              <a:latin typeface="Calibri" panose="020F0502020204030204" pitchFamily="34" charset="0"/>
              <a:cs typeface="Calibri" panose="020F0502020204030204" pitchFamily="34" charset="0"/>
            </a:endParaRPr>
          </a:p>
          <a:p>
            <a:pPr marL="0" indent="0">
              <a:buNone/>
            </a:pPr>
            <a:r>
              <a:rPr lang="vi-VN" sz="2800" dirty="0">
                <a:latin typeface="Calibri" panose="020F0502020204030204" pitchFamily="34" charset="0"/>
                <a:cs typeface="Calibri" panose="020F0502020204030204" pitchFamily="34" charset="0"/>
              </a:rPr>
              <a:t>7. Mở ngực (để chẩn đoán,</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&lt;5%)</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4006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0C1702-FC4B-447C-87CD-C5EAD9848B11}"/>
              </a:ext>
            </a:extLst>
          </p:cNvPr>
          <p:cNvSpPr>
            <a:spLocks noGrp="1"/>
          </p:cNvSpPr>
          <p:nvPr>
            <p:ph type="title"/>
          </p:nvPr>
        </p:nvSpPr>
        <p:spPr>
          <a:xfrm>
            <a:off x="1097279" y="286603"/>
            <a:ext cx="10723819" cy="1450757"/>
          </a:xfrm>
        </p:spPr>
        <p:txBody>
          <a:bodyPr>
            <a:normAutofit/>
          </a:bodyPr>
          <a:lstStyle/>
          <a:p>
            <a:r>
              <a:rPr lang="en-US" sz="4800" dirty="0" err="1"/>
              <a:t>Nội</a:t>
            </a:r>
            <a:r>
              <a:rPr lang="en-US" sz="4800" dirty="0"/>
              <a:t> </a:t>
            </a:r>
            <a:r>
              <a:rPr lang="en-US" sz="4800" dirty="0" err="1"/>
              <a:t>soi</a:t>
            </a:r>
            <a:r>
              <a:rPr lang="en-US" sz="4800" dirty="0"/>
              <a:t> </a:t>
            </a:r>
            <a:r>
              <a:rPr lang="en-US" sz="4800" dirty="0" err="1"/>
              <a:t>khí</a:t>
            </a:r>
            <a:r>
              <a:rPr lang="en-US" sz="4800" dirty="0"/>
              <a:t> </a:t>
            </a:r>
            <a:r>
              <a:rPr lang="en-US" sz="4800" dirty="0" err="1"/>
              <a:t>phế</a:t>
            </a:r>
            <a:r>
              <a:rPr lang="en-US" sz="4800" dirty="0"/>
              <a:t> </a:t>
            </a:r>
            <a:r>
              <a:rPr lang="en-US" sz="4800" dirty="0" err="1"/>
              <a:t>quản</a:t>
            </a:r>
            <a:r>
              <a:rPr lang="en-US" sz="4800" dirty="0"/>
              <a:t> </a:t>
            </a:r>
            <a:r>
              <a:rPr lang="en-US" sz="4800" dirty="0" err="1"/>
              <a:t>bằng</a:t>
            </a:r>
            <a:r>
              <a:rPr lang="en-US" sz="4800" dirty="0"/>
              <a:t> </a:t>
            </a:r>
            <a:r>
              <a:rPr lang="en-US" sz="4800" dirty="0" err="1"/>
              <a:t>ống</a:t>
            </a:r>
            <a:r>
              <a:rPr lang="en-US" sz="4800" dirty="0"/>
              <a:t> </a:t>
            </a:r>
            <a:r>
              <a:rPr lang="en-US" sz="4800" dirty="0" err="1"/>
              <a:t>nội</a:t>
            </a:r>
            <a:r>
              <a:rPr lang="en-US" sz="4800" dirty="0"/>
              <a:t> </a:t>
            </a:r>
            <a:r>
              <a:rPr lang="en-US" sz="4800" dirty="0" err="1"/>
              <a:t>soi</a:t>
            </a:r>
            <a:r>
              <a:rPr lang="en-US" sz="4800" dirty="0"/>
              <a:t> </a:t>
            </a:r>
            <a:r>
              <a:rPr lang="en-US" sz="4800" dirty="0" err="1"/>
              <a:t>mềm</a:t>
            </a:r>
            <a:endParaRPr lang="en-US" dirty="0"/>
          </a:p>
        </p:txBody>
      </p:sp>
      <p:sp>
        <p:nvSpPr>
          <p:cNvPr id="8" name="Content Placeholder 7">
            <a:extLst>
              <a:ext uri="{FF2B5EF4-FFF2-40B4-BE49-F238E27FC236}">
                <a16:creationId xmlns:a16="http://schemas.microsoft.com/office/drawing/2014/main" id="{749DBD1B-D937-4732-812D-F7C85599F744}"/>
              </a:ext>
            </a:extLst>
          </p:cNvPr>
          <p:cNvSpPr>
            <a:spLocks noGrp="1"/>
          </p:cNvSpPr>
          <p:nvPr>
            <p:ph sz="half" idx="1"/>
          </p:nvPr>
        </p:nvSpPr>
        <p:spPr/>
        <p:txBody>
          <a:bodyPr>
            <a:normAutofit/>
          </a:bodyPr>
          <a:lstStyle/>
          <a:p>
            <a:pPr marL="0" indent="0" algn="just">
              <a:buNone/>
            </a:pPr>
            <a:r>
              <a:rPr lang="en-US" sz="2800" dirty="0" err="1"/>
              <a:t>Sinh</a:t>
            </a:r>
            <a:r>
              <a:rPr lang="en-US" sz="2800" dirty="0"/>
              <a:t> </a:t>
            </a:r>
            <a:r>
              <a:rPr lang="en-US" sz="2800" dirty="0" err="1"/>
              <a:t>thiết</a:t>
            </a:r>
            <a:r>
              <a:rPr lang="en-US" sz="2800" dirty="0"/>
              <a:t> </a:t>
            </a:r>
            <a:r>
              <a:rPr lang="en-US" sz="2800" dirty="0" err="1"/>
              <a:t>những</a:t>
            </a:r>
            <a:r>
              <a:rPr lang="en-US" sz="2800" dirty="0"/>
              <a:t> </a:t>
            </a:r>
            <a:r>
              <a:rPr lang="en-US" sz="2800" dirty="0" err="1"/>
              <a:t>hạch</a:t>
            </a:r>
            <a:r>
              <a:rPr lang="en-US" sz="2800" dirty="0"/>
              <a:t> </a:t>
            </a:r>
            <a:r>
              <a:rPr lang="en-US" sz="2800" dirty="0" err="1"/>
              <a:t>cạnh</a:t>
            </a:r>
            <a:r>
              <a:rPr lang="en-US" sz="2800" dirty="0"/>
              <a:t> </a:t>
            </a:r>
            <a:r>
              <a:rPr lang="en-US" sz="2800" dirty="0" err="1"/>
              <a:t>khí</a:t>
            </a:r>
            <a:r>
              <a:rPr lang="en-US" sz="2800" dirty="0"/>
              <a:t> </a:t>
            </a:r>
            <a:r>
              <a:rPr lang="en-US" sz="2800" dirty="0" err="1"/>
              <a:t>quản</a:t>
            </a:r>
            <a:r>
              <a:rPr lang="en-US" sz="2800" dirty="0"/>
              <a:t> </a:t>
            </a:r>
            <a:r>
              <a:rPr lang="en-US" sz="2800" dirty="0" err="1"/>
              <a:t>lớn</a:t>
            </a:r>
            <a:r>
              <a:rPr lang="en-US" sz="2800" dirty="0"/>
              <a:t> </a:t>
            </a:r>
            <a:r>
              <a:rPr lang="en-US" sz="2800" dirty="0" err="1"/>
              <a:t>như</a:t>
            </a:r>
            <a:r>
              <a:rPr lang="en-US" sz="2800" dirty="0"/>
              <a:t> </a:t>
            </a:r>
            <a:r>
              <a:rPr lang="en-US" sz="2800" dirty="0" err="1"/>
              <a:t>nhóm</a:t>
            </a:r>
            <a:r>
              <a:rPr lang="en-US" sz="2800" dirty="0"/>
              <a:t> </a:t>
            </a:r>
            <a:r>
              <a:rPr lang="en-US" sz="2800" dirty="0" err="1"/>
              <a:t>hạch</a:t>
            </a:r>
            <a:r>
              <a:rPr lang="en-US" sz="2800" dirty="0"/>
              <a:t> ở </a:t>
            </a:r>
            <a:r>
              <a:rPr lang="en-US" sz="2800" dirty="0" err="1"/>
              <a:t>dưới</a:t>
            </a:r>
            <a:r>
              <a:rPr lang="en-US" sz="2800" dirty="0"/>
              <a:t> carina, </a:t>
            </a:r>
            <a:r>
              <a:rPr lang="en-US" sz="2800" dirty="0" err="1"/>
              <a:t>sau</a:t>
            </a:r>
            <a:r>
              <a:rPr lang="en-US" sz="2800" dirty="0"/>
              <a:t> </a:t>
            </a:r>
            <a:r>
              <a:rPr lang="en-US" sz="2800" dirty="0" err="1"/>
              <a:t>khí</a:t>
            </a:r>
            <a:r>
              <a:rPr lang="en-US" sz="2800" dirty="0"/>
              <a:t> </a:t>
            </a:r>
            <a:r>
              <a:rPr lang="en-US" sz="2800" dirty="0" err="1"/>
              <a:t>quản</a:t>
            </a:r>
            <a:r>
              <a:rPr lang="en-US" sz="2800" dirty="0"/>
              <a:t>, </a:t>
            </a:r>
            <a:r>
              <a:rPr lang="en-US" sz="2800" dirty="0" err="1"/>
              <a:t>quanh</a:t>
            </a:r>
            <a:r>
              <a:rPr lang="en-US" sz="2800" dirty="0"/>
              <a:t> </a:t>
            </a:r>
            <a:r>
              <a:rPr lang="en-US" sz="2800" dirty="0" err="1"/>
              <a:t>khí</a:t>
            </a:r>
            <a:r>
              <a:rPr lang="en-US" sz="2800" dirty="0"/>
              <a:t> </a:t>
            </a:r>
            <a:r>
              <a:rPr lang="en-US" sz="2800" dirty="0" err="1"/>
              <a:t>quản</a:t>
            </a:r>
            <a:r>
              <a:rPr lang="en-US" sz="2800" dirty="0"/>
              <a:t> </a:t>
            </a:r>
            <a:r>
              <a:rPr lang="en-US" sz="2800" dirty="0" err="1"/>
              <a:t>và</a:t>
            </a:r>
            <a:r>
              <a:rPr lang="en-US" sz="2800" dirty="0"/>
              <a:t> </a:t>
            </a:r>
            <a:r>
              <a:rPr lang="en-US" sz="2800" dirty="0" err="1"/>
              <a:t>rốn</a:t>
            </a:r>
            <a:r>
              <a:rPr lang="en-US" sz="2800" dirty="0"/>
              <a:t> </a:t>
            </a:r>
            <a:r>
              <a:rPr lang="en-US" sz="2800" dirty="0" err="1"/>
              <a:t>phổi</a:t>
            </a:r>
            <a:endParaRPr lang="en-US" sz="2800" dirty="0"/>
          </a:p>
        </p:txBody>
      </p:sp>
      <p:pic>
        <p:nvPicPr>
          <p:cNvPr id="11" name="Content Placeholder 10">
            <a:extLst>
              <a:ext uri="{FF2B5EF4-FFF2-40B4-BE49-F238E27FC236}">
                <a16:creationId xmlns:a16="http://schemas.microsoft.com/office/drawing/2014/main" id="{F1716D58-A895-4B66-BAAA-C9F8CBCFF3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1800" y="1952625"/>
            <a:ext cx="3810000" cy="3810000"/>
          </a:xfrm>
          <a:prstGeom prst="rect">
            <a:avLst/>
          </a:prstGeom>
        </p:spPr>
      </p:pic>
    </p:spTree>
    <p:extLst>
      <p:ext uri="{BB962C8B-B14F-4D97-AF65-F5344CB8AC3E}">
        <p14:creationId xmlns:p14="http://schemas.microsoft.com/office/powerpoint/2010/main" val="182901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294A-8E18-45E6-81FD-5F7B0EA44545}"/>
              </a:ext>
            </a:extLst>
          </p:cNvPr>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Sinh thiết xuyên thành ngực</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30DB2203-3BF5-4C90-8F8E-91F1C2D72CC4}"/>
              </a:ext>
            </a:extLst>
          </p:cNvPr>
          <p:cNvSpPr>
            <a:spLocks noGrp="1"/>
          </p:cNvSpPr>
          <p:nvPr>
            <p:ph sz="half" idx="1"/>
          </p:nvPr>
        </p:nvSpPr>
        <p:spPr/>
        <p:txBody>
          <a:bodyPr>
            <a:normAutofit/>
          </a:bodyPr>
          <a:lstStyle/>
          <a:p>
            <a:pPr marL="0" indent="0" algn="just">
              <a:buNone/>
            </a:pPr>
            <a:r>
              <a:rPr lang="en-US" sz="2800" dirty="0" err="1"/>
              <a:t>Thường</a:t>
            </a:r>
            <a:r>
              <a:rPr lang="en-US" sz="2800" dirty="0"/>
              <a:t> </a:t>
            </a:r>
            <a:r>
              <a:rPr lang="en-US" sz="2800" dirty="0" err="1"/>
              <a:t>được</a:t>
            </a:r>
            <a:r>
              <a:rPr lang="en-US" sz="2800" dirty="0"/>
              <a:t> </a:t>
            </a:r>
            <a:r>
              <a:rPr lang="en-US" sz="2800" dirty="0" err="1"/>
              <a:t>tiến</a:t>
            </a:r>
            <a:r>
              <a:rPr lang="en-US" sz="2800" dirty="0"/>
              <a:t> </a:t>
            </a:r>
            <a:r>
              <a:rPr lang="en-US" sz="2800" dirty="0" err="1"/>
              <a:t>hành</a:t>
            </a:r>
            <a:r>
              <a:rPr lang="en-US" sz="2800" dirty="0"/>
              <a:t> </a:t>
            </a:r>
            <a:r>
              <a:rPr lang="en-US" sz="2800" dirty="0" err="1"/>
              <a:t>dưới</a:t>
            </a:r>
            <a:r>
              <a:rPr lang="en-US" sz="2800" dirty="0"/>
              <a:t> </a:t>
            </a:r>
            <a:r>
              <a:rPr lang="en-US" sz="2800" dirty="0" err="1"/>
              <a:t>sự</a:t>
            </a:r>
            <a:r>
              <a:rPr lang="en-US" sz="2800" dirty="0"/>
              <a:t> </a:t>
            </a:r>
            <a:r>
              <a:rPr lang="en-US" sz="2800" dirty="0" err="1"/>
              <a:t>hướng</a:t>
            </a:r>
            <a:r>
              <a:rPr lang="en-US" sz="2800" dirty="0"/>
              <a:t> </a:t>
            </a:r>
            <a:r>
              <a:rPr lang="en-US" sz="2800" dirty="0" err="1"/>
              <a:t>dẫn</a:t>
            </a:r>
            <a:r>
              <a:rPr lang="en-US" sz="2800" dirty="0"/>
              <a:t> </a:t>
            </a:r>
            <a:r>
              <a:rPr lang="en-US" sz="2800" dirty="0" err="1"/>
              <a:t>của</a:t>
            </a:r>
            <a:r>
              <a:rPr lang="en-US" sz="2800" dirty="0"/>
              <a:t> </a:t>
            </a:r>
            <a:r>
              <a:rPr lang="en-US" sz="2800" dirty="0" err="1"/>
              <a:t>siêu</a:t>
            </a:r>
            <a:r>
              <a:rPr lang="en-US" sz="2800" dirty="0"/>
              <a:t> </a:t>
            </a:r>
            <a:r>
              <a:rPr lang="en-US" sz="2800" dirty="0" err="1"/>
              <a:t>âm</a:t>
            </a:r>
            <a:r>
              <a:rPr lang="en-US" sz="2800" dirty="0"/>
              <a:t>, </a:t>
            </a:r>
            <a:r>
              <a:rPr lang="en-US" sz="2800" dirty="0" err="1"/>
              <a:t>chụp</a:t>
            </a:r>
            <a:r>
              <a:rPr lang="en-US" sz="2800" dirty="0"/>
              <a:t> CT, hay </a:t>
            </a:r>
            <a:r>
              <a:rPr lang="en-US" sz="2800" dirty="0" err="1"/>
              <a:t>dưới</a:t>
            </a:r>
            <a:r>
              <a:rPr lang="en-US" sz="2800" dirty="0"/>
              <a:t> </a:t>
            </a:r>
            <a:r>
              <a:rPr lang="en-US" sz="2800" dirty="0" err="1"/>
              <a:t>màn</a:t>
            </a:r>
            <a:r>
              <a:rPr lang="en-US" sz="2800" dirty="0"/>
              <a:t> </a:t>
            </a:r>
            <a:r>
              <a:rPr lang="en-US" sz="2800" dirty="0" err="1"/>
              <a:t>huỳnh</a:t>
            </a:r>
            <a:r>
              <a:rPr lang="en-US" sz="2800" dirty="0"/>
              <a:t> </a:t>
            </a:r>
            <a:r>
              <a:rPr lang="en-US" sz="2800" dirty="0" err="1"/>
              <a:t>quang</a:t>
            </a:r>
            <a:r>
              <a:rPr lang="en-US" sz="2800" dirty="0"/>
              <a:t> </a:t>
            </a:r>
            <a:r>
              <a:rPr lang="en-US" sz="2800" dirty="0" err="1"/>
              <a:t>tăng</a:t>
            </a:r>
            <a:r>
              <a:rPr lang="en-US" sz="2800" dirty="0"/>
              <a:t> </a:t>
            </a:r>
            <a:r>
              <a:rPr lang="en-US" sz="2800" dirty="0" err="1"/>
              <a:t>sáng</a:t>
            </a:r>
            <a:endParaRPr lang="en-US" sz="2800" dirty="0"/>
          </a:p>
        </p:txBody>
      </p:sp>
      <p:pic>
        <p:nvPicPr>
          <p:cNvPr id="8" name="Content Placeholder 7">
            <a:extLst>
              <a:ext uri="{FF2B5EF4-FFF2-40B4-BE49-F238E27FC236}">
                <a16:creationId xmlns:a16="http://schemas.microsoft.com/office/drawing/2014/main" id="{30C839CE-6887-4862-9C4C-D67E9458726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18238" y="2303926"/>
            <a:ext cx="4937125" cy="3107399"/>
          </a:xfrm>
          <a:prstGeom prst="rect">
            <a:avLst/>
          </a:prstGeom>
        </p:spPr>
      </p:pic>
    </p:spTree>
    <p:extLst>
      <p:ext uri="{BB962C8B-B14F-4D97-AF65-F5344CB8AC3E}">
        <p14:creationId xmlns:p14="http://schemas.microsoft.com/office/powerpoint/2010/main" val="80967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2C76-E2D7-4126-A5E5-CFFED692A122}"/>
              </a:ext>
            </a:extLst>
          </p:cNvPr>
          <p:cNvSpPr>
            <a:spLocks noGrp="1"/>
          </p:cNvSpPr>
          <p:nvPr>
            <p:ph type="title"/>
          </p:nvPr>
        </p:nvSpPr>
        <p:spPr/>
        <p:txBody>
          <a:bodyPr/>
          <a:lstStyle/>
          <a:p>
            <a:r>
              <a:rPr lang="en-US" dirty="0" err="1"/>
              <a:t>Định</a:t>
            </a:r>
            <a:r>
              <a:rPr lang="en-US" dirty="0"/>
              <a:t> </a:t>
            </a:r>
            <a:r>
              <a:rPr lang="en-US" dirty="0" err="1"/>
              <a:t>nghĩa</a:t>
            </a:r>
            <a:endParaRPr lang="en-US" dirty="0"/>
          </a:p>
        </p:txBody>
      </p:sp>
      <p:sp>
        <p:nvSpPr>
          <p:cNvPr id="7" name="Content Placeholder 6">
            <a:extLst>
              <a:ext uri="{FF2B5EF4-FFF2-40B4-BE49-F238E27FC236}">
                <a16:creationId xmlns:a16="http://schemas.microsoft.com/office/drawing/2014/main" id="{B28060E7-92F7-4D3F-8A2C-9BCB801A308A}"/>
              </a:ext>
            </a:extLst>
          </p:cNvPr>
          <p:cNvSpPr>
            <a:spLocks noGrp="1"/>
          </p:cNvSpPr>
          <p:nvPr>
            <p:ph idx="1"/>
          </p:nvPr>
        </p:nvSpPr>
        <p:spPr/>
        <p:txBody>
          <a:bodyPr/>
          <a:lstStyle/>
          <a:p>
            <a:pPr marL="0" indent="0" algn="just">
              <a:buNone/>
            </a:pPr>
            <a:r>
              <a:rPr lang="en-US" sz="2800" b="1" dirty="0"/>
              <a:t>Ung </a:t>
            </a:r>
            <a:r>
              <a:rPr lang="en-US" sz="2800" b="1" dirty="0" err="1"/>
              <a:t>thư</a:t>
            </a:r>
            <a:r>
              <a:rPr lang="en-US" sz="2800" b="1" dirty="0"/>
              <a:t> </a:t>
            </a:r>
            <a:r>
              <a:rPr lang="en-US" sz="2800" b="1" dirty="0" err="1"/>
              <a:t>phổi</a:t>
            </a:r>
            <a:r>
              <a:rPr lang="en-US" b="1" dirty="0"/>
              <a:t> </a:t>
            </a:r>
            <a:r>
              <a:rPr lang="en-US" sz="2800" dirty="0" err="1"/>
              <a:t>là</a:t>
            </a:r>
            <a:r>
              <a:rPr lang="en-US" sz="2800" dirty="0"/>
              <a:t> </a:t>
            </a:r>
            <a:r>
              <a:rPr lang="en-US" sz="2800" dirty="0" err="1"/>
              <a:t>ung</a:t>
            </a:r>
            <a:r>
              <a:rPr lang="en-US" sz="2800" dirty="0"/>
              <a:t> </a:t>
            </a:r>
            <a:r>
              <a:rPr lang="en-US" sz="2800" dirty="0" err="1"/>
              <a:t>thư</a:t>
            </a:r>
            <a:r>
              <a:rPr lang="en-US" sz="2800" dirty="0"/>
              <a:t> </a:t>
            </a:r>
            <a:r>
              <a:rPr lang="en-US" sz="2800" dirty="0" err="1"/>
              <a:t>xuất</a:t>
            </a:r>
            <a:r>
              <a:rPr lang="en-US" sz="2800" dirty="0"/>
              <a:t> </a:t>
            </a:r>
            <a:r>
              <a:rPr lang="en-US" sz="2800" dirty="0" err="1"/>
              <a:t>phát</a:t>
            </a:r>
            <a:r>
              <a:rPr lang="en-US" sz="2800" dirty="0"/>
              <a:t> </a:t>
            </a:r>
            <a:r>
              <a:rPr lang="en-US" sz="2800" dirty="0" err="1"/>
              <a:t>từ</a:t>
            </a:r>
            <a:r>
              <a:rPr lang="en-US" sz="2800" dirty="0"/>
              <a:t> </a:t>
            </a:r>
            <a:r>
              <a:rPr lang="en-US" sz="2800" dirty="0" err="1"/>
              <a:t>biểu</a:t>
            </a:r>
            <a:r>
              <a:rPr lang="en-US" sz="2800" dirty="0"/>
              <a:t> </a:t>
            </a:r>
            <a:r>
              <a:rPr lang="en-US" sz="2800" dirty="0" err="1"/>
              <a:t>mô</a:t>
            </a:r>
            <a:r>
              <a:rPr lang="en-US" sz="2800" dirty="0"/>
              <a:t> </a:t>
            </a:r>
            <a:r>
              <a:rPr lang="en-US" sz="2800" dirty="0" err="1"/>
              <a:t>hô</a:t>
            </a:r>
            <a:r>
              <a:rPr lang="en-US" sz="2800" dirty="0"/>
              <a:t> </a:t>
            </a:r>
            <a:r>
              <a:rPr lang="en-US" sz="2800" dirty="0" err="1"/>
              <a:t>hấp</a:t>
            </a:r>
            <a:r>
              <a:rPr lang="en-US" sz="2800" dirty="0"/>
              <a:t> (</a:t>
            </a:r>
            <a:r>
              <a:rPr lang="en-US" sz="2800" dirty="0" err="1"/>
              <a:t>phế</a:t>
            </a:r>
            <a:r>
              <a:rPr lang="en-US" sz="2800" dirty="0"/>
              <a:t> </a:t>
            </a:r>
            <a:r>
              <a:rPr lang="en-US" sz="2800" dirty="0" err="1"/>
              <a:t>quản</a:t>
            </a:r>
            <a:r>
              <a:rPr lang="en-US" sz="2800" dirty="0"/>
              <a:t>, </a:t>
            </a:r>
            <a:r>
              <a:rPr lang="en-US" sz="2800" dirty="0" err="1"/>
              <a:t>tiểu</a:t>
            </a:r>
            <a:r>
              <a:rPr lang="en-US" sz="2800" dirty="0"/>
              <a:t> </a:t>
            </a:r>
            <a:r>
              <a:rPr lang="en-US" sz="2800" dirty="0" err="1"/>
              <a:t>phế</a:t>
            </a:r>
            <a:r>
              <a:rPr lang="en-US" sz="2800" dirty="0"/>
              <a:t> </a:t>
            </a:r>
            <a:r>
              <a:rPr lang="en-US" sz="2800" dirty="0" err="1"/>
              <a:t>quản</a:t>
            </a:r>
            <a:r>
              <a:rPr lang="en-US" sz="2800" dirty="0"/>
              <a:t>, </a:t>
            </a:r>
            <a:r>
              <a:rPr lang="en-US" sz="2800" dirty="0" err="1"/>
              <a:t>phế</a:t>
            </a:r>
            <a:r>
              <a:rPr lang="en-US" sz="2800" dirty="0"/>
              <a:t> </a:t>
            </a:r>
            <a:r>
              <a:rPr lang="en-US" sz="2800" dirty="0" err="1"/>
              <a:t>nang</a:t>
            </a:r>
            <a:r>
              <a:rPr lang="en-US" sz="2800" dirty="0"/>
              <a:t>)</a:t>
            </a:r>
          </a:p>
        </p:txBody>
      </p:sp>
    </p:spTree>
    <p:extLst>
      <p:ext uri="{BB962C8B-B14F-4D97-AF65-F5344CB8AC3E}">
        <p14:creationId xmlns:p14="http://schemas.microsoft.com/office/powerpoint/2010/main" val="226418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Nội</a:t>
            </a:r>
            <a:r>
              <a:rPr lang="en-US" dirty="0"/>
              <a:t> </a:t>
            </a:r>
            <a:r>
              <a:rPr lang="en-US" dirty="0" err="1"/>
              <a:t>soi</a:t>
            </a:r>
            <a:r>
              <a:rPr lang="en-US" dirty="0"/>
              <a:t> </a:t>
            </a:r>
            <a:r>
              <a:rPr lang="en-US" dirty="0" err="1"/>
              <a:t>mở</a:t>
            </a:r>
            <a:r>
              <a:rPr lang="en-US" dirty="0"/>
              <a:t> </a:t>
            </a:r>
            <a:r>
              <a:rPr lang="en-US" dirty="0" err="1"/>
              <a:t>trung</a:t>
            </a:r>
            <a:r>
              <a:rPr lang="en-US" dirty="0"/>
              <a:t> </a:t>
            </a:r>
            <a:r>
              <a:rPr lang="en-US" dirty="0" err="1"/>
              <a:t>thất</a:t>
            </a:r>
            <a:r>
              <a:rPr lang="en-US" dirty="0"/>
              <a:t> </a:t>
            </a:r>
            <a:r>
              <a:rPr lang="en-US" dirty="0" err="1"/>
              <a:t>thám</a:t>
            </a:r>
            <a:r>
              <a:rPr lang="en-US" dirty="0"/>
              <a:t> </a:t>
            </a:r>
            <a:r>
              <a:rPr lang="en-US" dirty="0" err="1"/>
              <a:t>sát</a:t>
            </a:r>
            <a:endParaRPr lang="en-US" dirty="0"/>
          </a:p>
        </p:txBody>
      </p:sp>
      <p:sp>
        <p:nvSpPr>
          <p:cNvPr id="3" name="Content Placeholder 2"/>
          <p:cNvSpPr>
            <a:spLocks noGrp="1"/>
          </p:cNvSpPr>
          <p:nvPr>
            <p:ph sz="half" idx="1"/>
          </p:nvPr>
        </p:nvSpPr>
        <p:spPr/>
        <p:txBody>
          <a:bodyPr>
            <a:normAutofit/>
          </a:bodyPr>
          <a:lstStyle/>
          <a:p>
            <a:pPr marL="0" indent="0">
              <a:buNone/>
            </a:pPr>
            <a:r>
              <a:rPr lang="en-US" sz="2800" dirty="0" err="1"/>
              <a:t>Là</a:t>
            </a:r>
            <a:r>
              <a:rPr lang="en-US" sz="2800" dirty="0"/>
              <a:t> </a:t>
            </a:r>
            <a:r>
              <a:rPr lang="en-US" sz="2800" dirty="0" err="1"/>
              <a:t>tiêu</a:t>
            </a:r>
            <a:r>
              <a:rPr lang="en-US" sz="2800" dirty="0"/>
              <a:t> </a:t>
            </a:r>
            <a:r>
              <a:rPr lang="en-US" sz="2800" dirty="0" err="1"/>
              <a:t>chuẩn</a:t>
            </a:r>
            <a:r>
              <a:rPr lang="en-US" sz="2800" dirty="0"/>
              <a:t> so </a:t>
            </a:r>
            <a:r>
              <a:rPr lang="en-US" sz="2800" dirty="0" err="1"/>
              <a:t>sánh</a:t>
            </a:r>
            <a:r>
              <a:rPr lang="en-US" sz="2800" dirty="0"/>
              <a:t> </a:t>
            </a:r>
            <a:r>
              <a:rPr lang="en-US" sz="2800" dirty="0" err="1"/>
              <a:t>với</a:t>
            </a:r>
            <a:r>
              <a:rPr lang="en-US" sz="2800" dirty="0"/>
              <a:t> </a:t>
            </a:r>
            <a:r>
              <a:rPr lang="en-US" sz="2800" dirty="0" err="1"/>
              <a:t>các</a:t>
            </a:r>
            <a:r>
              <a:rPr lang="en-US" sz="2800" dirty="0"/>
              <a:t> </a:t>
            </a:r>
            <a:r>
              <a:rPr lang="en-US" sz="2800" dirty="0" err="1"/>
              <a:t>phương</a:t>
            </a:r>
            <a:r>
              <a:rPr lang="en-US" sz="2800" dirty="0"/>
              <a:t> </a:t>
            </a:r>
            <a:r>
              <a:rPr lang="en-US" sz="2800" dirty="0" err="1"/>
              <a:t>pháp</a:t>
            </a:r>
            <a:r>
              <a:rPr lang="en-US" sz="2800" dirty="0"/>
              <a:t> </a:t>
            </a:r>
            <a:r>
              <a:rPr lang="en-US" sz="2800" dirty="0" err="1"/>
              <a:t>chẩn</a:t>
            </a:r>
            <a:r>
              <a:rPr lang="en-US" sz="2800" dirty="0"/>
              <a:t> </a:t>
            </a:r>
            <a:r>
              <a:rPr lang="en-US" sz="2800" dirty="0" err="1"/>
              <a:t>đoán</a:t>
            </a:r>
            <a:r>
              <a:rPr lang="en-US" sz="2800" dirty="0"/>
              <a:t> </a:t>
            </a:r>
            <a:r>
              <a:rPr lang="en-US" sz="2800" dirty="0" err="1"/>
              <a:t>bệnh</a:t>
            </a:r>
            <a:r>
              <a:rPr lang="en-US" sz="2800" dirty="0"/>
              <a:t> u </a:t>
            </a:r>
            <a:r>
              <a:rPr lang="en-US" sz="2800" dirty="0" err="1"/>
              <a:t>trung</a:t>
            </a:r>
            <a:r>
              <a:rPr lang="en-US" sz="2800" dirty="0"/>
              <a:t> </a:t>
            </a:r>
            <a:r>
              <a:rPr lang="en-US" sz="2800" dirty="0" err="1"/>
              <a:t>thất</a:t>
            </a:r>
            <a:r>
              <a:rPr lang="en-US" sz="2800" dirty="0"/>
              <a:t> </a:t>
            </a:r>
            <a:r>
              <a:rPr lang="en-US" sz="2800" dirty="0" err="1"/>
              <a:t>khác</a:t>
            </a:r>
            <a:endParaRPr lang="en-US" sz="2800" dirty="0"/>
          </a:p>
        </p:txBody>
      </p:sp>
      <p:pic>
        <p:nvPicPr>
          <p:cNvPr id="5" name="Content Placeholder 4">
            <a:extLst>
              <a:ext uri="{FF2B5EF4-FFF2-40B4-BE49-F238E27FC236}">
                <a16:creationId xmlns:a16="http://schemas.microsoft.com/office/drawing/2014/main" id="{06F127DF-F3FD-4908-94F5-10280AA554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721303"/>
            <a:ext cx="4937125" cy="2272644"/>
          </a:xfrm>
          <a:prstGeom prst="rect">
            <a:avLst/>
          </a:prstGeom>
        </p:spPr>
      </p:pic>
    </p:spTree>
    <p:extLst>
      <p:ext uri="{BB962C8B-B14F-4D97-AF65-F5344CB8AC3E}">
        <p14:creationId xmlns:p14="http://schemas.microsoft.com/office/powerpoint/2010/main" val="88419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4331-920D-44A6-BE43-A9EF83F52E03}"/>
              </a:ext>
            </a:extLst>
          </p:cNvPr>
          <p:cNvSpPr>
            <a:spLocks noGrp="1"/>
          </p:cNvSpPr>
          <p:nvPr>
            <p:ph type="title"/>
          </p:nvPr>
        </p:nvSpPr>
        <p:spPr/>
        <p:txBody>
          <a:bodyPr/>
          <a:lstStyle/>
          <a:p>
            <a:r>
              <a:rPr lang="en-US" dirty="0" err="1"/>
              <a:t>Nội</a:t>
            </a:r>
            <a:r>
              <a:rPr lang="en-US" dirty="0"/>
              <a:t> </a:t>
            </a:r>
            <a:r>
              <a:rPr lang="en-US" dirty="0" err="1"/>
              <a:t>soi</a:t>
            </a:r>
            <a:r>
              <a:rPr lang="en-US" dirty="0"/>
              <a:t> </a:t>
            </a:r>
            <a:r>
              <a:rPr lang="en-US" dirty="0" err="1"/>
              <a:t>trung</a:t>
            </a:r>
            <a:r>
              <a:rPr lang="en-US" dirty="0"/>
              <a:t> </a:t>
            </a:r>
            <a:r>
              <a:rPr lang="en-US" dirty="0" err="1"/>
              <a:t>thất</a:t>
            </a:r>
            <a:endParaRPr lang="en-US" dirty="0"/>
          </a:p>
        </p:txBody>
      </p:sp>
      <p:pic>
        <p:nvPicPr>
          <p:cNvPr id="5" name="Content Placeholder 3">
            <a:extLst>
              <a:ext uri="{FF2B5EF4-FFF2-40B4-BE49-F238E27FC236}">
                <a16:creationId xmlns:a16="http://schemas.microsoft.com/office/drawing/2014/main" id="{F080B1FC-C80D-42E0-8932-8C1407D393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2462326"/>
            <a:ext cx="4938712" cy="2790599"/>
          </a:xfrm>
        </p:spPr>
      </p:pic>
      <p:pic>
        <p:nvPicPr>
          <p:cNvPr id="7" name="Content Placeholder 6">
            <a:extLst>
              <a:ext uri="{FF2B5EF4-FFF2-40B4-BE49-F238E27FC236}">
                <a16:creationId xmlns:a16="http://schemas.microsoft.com/office/drawing/2014/main" id="{8C04D844-94CF-4A2C-9BD0-B358759E63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870843"/>
            <a:ext cx="4937125" cy="1973564"/>
          </a:xfrm>
          <a:prstGeom prst="rect">
            <a:avLst/>
          </a:prstGeom>
        </p:spPr>
      </p:pic>
    </p:spTree>
    <p:extLst>
      <p:ext uri="{BB962C8B-B14F-4D97-AF65-F5344CB8AC3E}">
        <p14:creationId xmlns:p14="http://schemas.microsoft.com/office/powerpoint/2010/main" val="1804077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FD72-90BE-4E3A-A605-F7F270EE1B87}"/>
              </a:ext>
            </a:extLst>
          </p:cNvPr>
          <p:cNvSpPr>
            <a:spLocks noGrp="1"/>
          </p:cNvSpPr>
          <p:nvPr>
            <p:ph type="title"/>
          </p:nvPr>
        </p:nvSpPr>
        <p:spPr/>
        <p:txBody>
          <a:bodyPr/>
          <a:lstStyle/>
          <a:p>
            <a:r>
              <a:rPr lang="en-US" dirty="0" err="1"/>
              <a:t>Nội</a:t>
            </a:r>
            <a:r>
              <a:rPr lang="en-US" dirty="0"/>
              <a:t> </a:t>
            </a:r>
            <a:r>
              <a:rPr lang="en-US" dirty="0" err="1"/>
              <a:t>soi</a:t>
            </a:r>
            <a:r>
              <a:rPr lang="en-US" dirty="0"/>
              <a:t> </a:t>
            </a:r>
            <a:r>
              <a:rPr lang="en-US" dirty="0" err="1"/>
              <a:t>trung</a:t>
            </a:r>
            <a:r>
              <a:rPr lang="en-US" dirty="0"/>
              <a:t> </a:t>
            </a:r>
            <a:r>
              <a:rPr lang="en-US" dirty="0" err="1"/>
              <a:t>thất</a:t>
            </a:r>
            <a:endParaRPr lang="en-US" dirty="0"/>
          </a:p>
        </p:txBody>
      </p:sp>
      <p:pic>
        <p:nvPicPr>
          <p:cNvPr id="5" name="Content Placeholder 6">
            <a:extLst>
              <a:ext uri="{FF2B5EF4-FFF2-40B4-BE49-F238E27FC236}">
                <a16:creationId xmlns:a16="http://schemas.microsoft.com/office/drawing/2014/main" id="{37D3F6BD-1CC3-45DF-836F-0968B849283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54956" y="1846263"/>
            <a:ext cx="4022725" cy="4022725"/>
          </a:xfrm>
        </p:spPr>
      </p:pic>
      <p:sp>
        <p:nvSpPr>
          <p:cNvPr id="4" name="Content Placeholder 3">
            <a:extLst>
              <a:ext uri="{FF2B5EF4-FFF2-40B4-BE49-F238E27FC236}">
                <a16:creationId xmlns:a16="http://schemas.microsoft.com/office/drawing/2014/main" id="{719353C7-DD4B-4927-96B1-415BB1DD3655}"/>
              </a:ext>
            </a:extLst>
          </p:cNvPr>
          <p:cNvSpPr>
            <a:spLocks noGrp="1"/>
          </p:cNvSpPr>
          <p:nvPr>
            <p:ph sz="half" idx="2"/>
          </p:nvPr>
        </p:nvSpPr>
        <p:spPr/>
        <p:txBody>
          <a:bodyPr>
            <a:normAutofit/>
          </a:bodyPr>
          <a:lstStyle/>
          <a:p>
            <a:pPr algn="just"/>
            <a:r>
              <a:rPr lang="en-US" sz="2800" dirty="0" err="1"/>
              <a:t>Nhóm</a:t>
            </a:r>
            <a:r>
              <a:rPr lang="en-US" sz="2800" dirty="0"/>
              <a:t> </a:t>
            </a:r>
            <a:r>
              <a:rPr lang="en-US" sz="2800" dirty="0" err="1"/>
              <a:t>hạch</a:t>
            </a:r>
            <a:r>
              <a:rPr lang="en-US" sz="2800" dirty="0"/>
              <a:t> </a:t>
            </a:r>
            <a:r>
              <a:rPr lang="en-US" sz="2800" dirty="0" err="1"/>
              <a:t>cạnh</a:t>
            </a:r>
            <a:r>
              <a:rPr lang="en-US" sz="2800" dirty="0"/>
              <a:t> </a:t>
            </a:r>
            <a:r>
              <a:rPr lang="en-US" sz="2800" dirty="0" err="1"/>
              <a:t>khí</a:t>
            </a:r>
            <a:r>
              <a:rPr lang="en-US" sz="2800" dirty="0"/>
              <a:t> </a:t>
            </a:r>
            <a:r>
              <a:rPr lang="en-US" sz="2800" dirty="0" err="1"/>
              <a:t>quản</a:t>
            </a:r>
            <a:r>
              <a:rPr lang="en-US" sz="2800" dirty="0"/>
              <a:t> </a:t>
            </a:r>
            <a:r>
              <a:rPr lang="en-US" sz="2800" dirty="0" err="1"/>
              <a:t>trên</a:t>
            </a:r>
            <a:r>
              <a:rPr lang="en-US" sz="2800" dirty="0"/>
              <a:t> (2P, 2T)</a:t>
            </a:r>
          </a:p>
          <a:p>
            <a:pPr algn="just"/>
            <a:r>
              <a:rPr lang="en-US" sz="2800" dirty="0" err="1"/>
              <a:t>Nhóm</a:t>
            </a:r>
            <a:r>
              <a:rPr lang="en-US" sz="2800" dirty="0"/>
              <a:t> </a:t>
            </a:r>
            <a:r>
              <a:rPr lang="en-US" sz="2800" dirty="0" err="1"/>
              <a:t>hạch</a:t>
            </a:r>
            <a:r>
              <a:rPr lang="en-US" sz="2800" dirty="0"/>
              <a:t> </a:t>
            </a:r>
            <a:r>
              <a:rPr lang="en-US" sz="2800" dirty="0" err="1"/>
              <a:t>cạnh</a:t>
            </a:r>
            <a:r>
              <a:rPr lang="en-US" sz="2800" dirty="0"/>
              <a:t> </a:t>
            </a:r>
            <a:r>
              <a:rPr lang="en-US" sz="2800" dirty="0" err="1"/>
              <a:t>khí</a:t>
            </a:r>
            <a:r>
              <a:rPr lang="en-US" sz="2800" dirty="0"/>
              <a:t> </a:t>
            </a:r>
            <a:r>
              <a:rPr lang="en-US" sz="2800" dirty="0" err="1"/>
              <a:t>quản</a:t>
            </a:r>
            <a:r>
              <a:rPr lang="en-US" sz="2800" dirty="0"/>
              <a:t> </a:t>
            </a:r>
            <a:r>
              <a:rPr lang="en-US" sz="2800" dirty="0" err="1"/>
              <a:t>dưới</a:t>
            </a:r>
            <a:r>
              <a:rPr lang="en-US" sz="2800" dirty="0"/>
              <a:t> (4P, 4T)</a:t>
            </a:r>
          </a:p>
          <a:p>
            <a:pPr algn="just"/>
            <a:r>
              <a:rPr lang="en-US" sz="2800" dirty="0" err="1"/>
              <a:t>Nhóm</a:t>
            </a:r>
            <a:r>
              <a:rPr lang="en-US" sz="2800" dirty="0"/>
              <a:t> </a:t>
            </a:r>
            <a:r>
              <a:rPr lang="en-US" sz="2800" dirty="0" err="1"/>
              <a:t>hạch</a:t>
            </a:r>
            <a:r>
              <a:rPr lang="en-US" sz="2800" dirty="0"/>
              <a:t> </a:t>
            </a:r>
            <a:r>
              <a:rPr lang="en-US" sz="2800" dirty="0" err="1"/>
              <a:t>dưới</a:t>
            </a:r>
            <a:r>
              <a:rPr lang="en-US" sz="2800" dirty="0"/>
              <a:t> carina (</a:t>
            </a:r>
            <a:r>
              <a:rPr lang="en-US" sz="2800" dirty="0" err="1"/>
              <a:t>số</a:t>
            </a:r>
            <a:r>
              <a:rPr lang="en-US" sz="2800" dirty="0"/>
              <a:t> 7)</a:t>
            </a:r>
          </a:p>
          <a:p>
            <a:pPr algn="just"/>
            <a:r>
              <a:rPr lang="en-US" sz="2800" dirty="0" err="1"/>
              <a:t>Nhóm</a:t>
            </a:r>
            <a:r>
              <a:rPr lang="en-US" sz="2800" dirty="0"/>
              <a:t> </a:t>
            </a:r>
            <a:r>
              <a:rPr lang="en-US" sz="2800" dirty="0" err="1"/>
              <a:t>hạch</a:t>
            </a:r>
            <a:r>
              <a:rPr lang="en-US" sz="2800" dirty="0"/>
              <a:t> </a:t>
            </a:r>
            <a:r>
              <a:rPr lang="en-US" sz="2800" dirty="0" err="1"/>
              <a:t>cửa</a:t>
            </a:r>
            <a:r>
              <a:rPr lang="en-US" sz="2800" dirty="0"/>
              <a:t> </a:t>
            </a:r>
            <a:r>
              <a:rPr lang="en-US" sz="2800" dirty="0" err="1"/>
              <a:t>sổ</a:t>
            </a:r>
            <a:r>
              <a:rPr lang="en-US" sz="2800" dirty="0"/>
              <a:t> </a:t>
            </a:r>
            <a:r>
              <a:rPr lang="en-US" sz="2800" dirty="0" err="1"/>
              <a:t>phế</a:t>
            </a:r>
            <a:r>
              <a:rPr lang="en-US" sz="2800" dirty="0"/>
              <a:t> </a:t>
            </a:r>
            <a:r>
              <a:rPr lang="en-US" sz="2800" dirty="0" err="1"/>
              <a:t>chủ</a:t>
            </a:r>
            <a:r>
              <a:rPr lang="en-US" sz="2800" dirty="0"/>
              <a:t> (5 </a:t>
            </a:r>
            <a:r>
              <a:rPr lang="en-US" sz="2800" dirty="0" err="1"/>
              <a:t>và</a:t>
            </a:r>
            <a:r>
              <a:rPr lang="en-US" sz="2800" dirty="0"/>
              <a:t> 6) </a:t>
            </a:r>
            <a:r>
              <a:rPr lang="en-US" sz="2800" dirty="0" err="1"/>
              <a:t>và</a:t>
            </a:r>
            <a:r>
              <a:rPr lang="en-US" sz="2800" dirty="0"/>
              <a:t> </a:t>
            </a:r>
            <a:r>
              <a:rPr lang="en-US" sz="2800" dirty="0" err="1"/>
              <a:t>rốn</a:t>
            </a:r>
            <a:r>
              <a:rPr lang="en-US" sz="2800" dirty="0"/>
              <a:t> </a:t>
            </a:r>
            <a:r>
              <a:rPr lang="en-US" sz="2800" dirty="0" err="1"/>
              <a:t>phổi</a:t>
            </a:r>
            <a:r>
              <a:rPr lang="en-US" sz="2800" dirty="0"/>
              <a:t> (10)</a:t>
            </a:r>
          </a:p>
        </p:txBody>
      </p:sp>
    </p:spTree>
    <p:extLst>
      <p:ext uri="{BB962C8B-B14F-4D97-AF65-F5344CB8AC3E}">
        <p14:creationId xmlns:p14="http://schemas.microsoft.com/office/powerpoint/2010/main" val="3485018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latin typeface="Calibri Light" panose="020F0302020204030204" pitchFamily="34" charset="0"/>
                <a:cs typeface="Calibri Light" panose="020F0302020204030204" pitchFamily="34" charset="0"/>
              </a:rPr>
              <a:t>C</a:t>
            </a:r>
            <a:r>
              <a:rPr lang="en-US" dirty="0" err="1">
                <a:latin typeface="Calibri Light" panose="020F0302020204030204" pitchFamily="34" charset="0"/>
                <a:cs typeface="Calibri Light" panose="020F0302020204030204" pitchFamily="34" charset="0"/>
              </a:rPr>
              <a:t>học</a:t>
            </a:r>
            <a:r>
              <a:rPr lang="vi-VN" dirty="0">
                <a:latin typeface="Calibri Light" panose="020F0302020204030204" pitchFamily="34" charset="0"/>
                <a:cs typeface="Calibri Light" panose="020F0302020204030204" pitchFamily="34" charset="0"/>
              </a:rPr>
              <a:t> dịch màng phổi </a:t>
            </a:r>
            <a:endParaRPr lang="en-US" dirty="0">
              <a:latin typeface="Calibri Light" panose="020F0302020204030204" pitchFamily="34" charset="0"/>
              <a:cs typeface="Calibri Light" panose="020F0302020204030204" pitchFamily="34"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152" t="27227" r="6425" b="10606"/>
          <a:stretch/>
        </p:blipFill>
        <p:spPr>
          <a:xfrm>
            <a:off x="3143480" y="2299097"/>
            <a:ext cx="5905040" cy="3384960"/>
          </a:xfrm>
        </p:spPr>
      </p:pic>
    </p:spTree>
    <p:extLst>
      <p:ext uri="{BB962C8B-B14F-4D97-AF65-F5344CB8AC3E}">
        <p14:creationId xmlns:p14="http://schemas.microsoft.com/office/powerpoint/2010/main" val="528279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077A-E44C-4DBC-A4BD-03B2967A3A58}"/>
              </a:ext>
            </a:extLst>
          </p:cNvPr>
          <p:cNvSpPr>
            <a:spLocks noGrp="1"/>
          </p:cNvSpPr>
          <p:nvPr>
            <p:ph type="title"/>
          </p:nvPr>
        </p:nvSpPr>
        <p:spPr/>
        <p:txBody>
          <a:bodyPr/>
          <a:lstStyle/>
          <a:p>
            <a:r>
              <a:rPr lang="en-US" dirty="0" err="1"/>
              <a:t>Chẩn</a:t>
            </a:r>
            <a:r>
              <a:rPr lang="en-US" dirty="0"/>
              <a:t> </a:t>
            </a:r>
            <a:r>
              <a:rPr lang="en-US" dirty="0" err="1"/>
              <a:t>đoán</a:t>
            </a:r>
            <a:r>
              <a:rPr lang="en-US" dirty="0"/>
              <a:t> </a:t>
            </a:r>
            <a:r>
              <a:rPr lang="en-US" dirty="0" err="1"/>
              <a:t>giai</a:t>
            </a:r>
            <a:r>
              <a:rPr lang="en-US" dirty="0"/>
              <a:t> </a:t>
            </a:r>
            <a:r>
              <a:rPr lang="en-US" dirty="0" err="1"/>
              <a:t>đoạn</a:t>
            </a:r>
            <a:endParaRPr lang="en-US" dirty="0"/>
          </a:p>
        </p:txBody>
      </p:sp>
      <p:sp>
        <p:nvSpPr>
          <p:cNvPr id="3" name="Content Placeholder 2">
            <a:extLst>
              <a:ext uri="{FF2B5EF4-FFF2-40B4-BE49-F238E27FC236}">
                <a16:creationId xmlns:a16="http://schemas.microsoft.com/office/drawing/2014/main" id="{8DF97092-87AC-4FFC-B760-E32B739BCC69}"/>
              </a:ext>
            </a:extLst>
          </p:cNvPr>
          <p:cNvSpPr>
            <a:spLocks noGrp="1"/>
          </p:cNvSpPr>
          <p:nvPr>
            <p:ph idx="1"/>
          </p:nvPr>
        </p:nvSpPr>
        <p:spPr/>
        <p:txBody>
          <a:bodyPr>
            <a:normAutofit/>
          </a:bodyPr>
          <a:lstStyle/>
          <a:p>
            <a:pPr marL="0" indent="0" algn="just">
              <a:buNone/>
            </a:pPr>
            <a:r>
              <a:rPr lang="en-US" sz="2800" dirty="0"/>
              <a:t>Theo TNM7</a:t>
            </a:r>
          </a:p>
          <a:p>
            <a:pPr marL="0" indent="0" algn="just">
              <a:buNone/>
            </a:pPr>
            <a:r>
              <a:rPr lang="vi-VN" sz="2800" dirty="0"/>
              <a:t>Hướng dẫn điều trị, tiên lượng, đánh giá điều trị </a:t>
            </a:r>
            <a:endParaRPr lang="en-US" sz="2800" dirty="0"/>
          </a:p>
        </p:txBody>
      </p:sp>
      <p:pic>
        <p:nvPicPr>
          <p:cNvPr id="5" name="Picture 4">
            <a:extLst>
              <a:ext uri="{FF2B5EF4-FFF2-40B4-BE49-F238E27FC236}">
                <a16:creationId xmlns:a16="http://schemas.microsoft.com/office/drawing/2014/main" id="{11DEBB96-B431-435D-82F8-189F71490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17" y="3429000"/>
            <a:ext cx="8001000" cy="2506037"/>
          </a:xfrm>
          <a:prstGeom prst="rect">
            <a:avLst/>
          </a:prstGeom>
        </p:spPr>
      </p:pic>
    </p:spTree>
    <p:extLst>
      <p:ext uri="{BB962C8B-B14F-4D97-AF65-F5344CB8AC3E}">
        <p14:creationId xmlns:p14="http://schemas.microsoft.com/office/powerpoint/2010/main" val="451456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0" y="466324"/>
            <a:ext cx="4472921" cy="1643928"/>
          </a:xfrm>
        </p:spPr>
        <p:txBody>
          <a:bodyPr vert="horz" lIns="91440" tIns="45720" rIns="91440" bIns="45720" rtlCol="0" anchor="ctr">
            <a:normAutofit/>
          </a:bodyPr>
          <a:lstStyle/>
          <a:p>
            <a:r>
              <a:rPr lang="en-US" sz="3200" dirty="0" err="1"/>
              <a:t>Bảng</a:t>
            </a:r>
            <a:r>
              <a:rPr lang="en-US" sz="3200" dirty="0"/>
              <a:t> </a:t>
            </a:r>
            <a:r>
              <a:rPr lang="en-US" sz="3200" dirty="0" err="1"/>
              <a:t>phân</a:t>
            </a:r>
            <a:r>
              <a:rPr lang="en-US" sz="3200" dirty="0"/>
              <a:t> </a:t>
            </a:r>
            <a:r>
              <a:rPr lang="en-US" sz="3200" dirty="0" err="1"/>
              <a:t>loại</a:t>
            </a:r>
            <a:r>
              <a:rPr lang="en-US" sz="3200" dirty="0"/>
              <a:t> </a:t>
            </a:r>
            <a:r>
              <a:rPr lang="en-US" sz="3200" dirty="0" err="1"/>
              <a:t>hạch</a:t>
            </a:r>
            <a:r>
              <a:rPr lang="en-US" sz="3200" dirty="0"/>
              <a:t> </a:t>
            </a:r>
            <a:r>
              <a:rPr lang="en-US" sz="3200" dirty="0" err="1"/>
              <a:t>theo</a:t>
            </a:r>
            <a:r>
              <a:rPr lang="en-US" sz="3200" dirty="0"/>
              <a:t> IASLC </a:t>
            </a:r>
            <a:r>
              <a:rPr lang="en-US" sz="3200" dirty="0" err="1"/>
              <a:t>trong</a:t>
            </a:r>
            <a:r>
              <a:rPr lang="en-US" sz="3200" dirty="0"/>
              <a:t> TNM7</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3303" y="139385"/>
            <a:ext cx="5095982" cy="6618159"/>
          </a:xfrm>
          <a:prstGeom prst="rect">
            <a:avLst/>
          </a:prstGeom>
        </p:spPr>
      </p:pic>
      <p:sp>
        <p:nvSpPr>
          <p:cNvPr id="8" name="Content Placeholder 7"/>
          <p:cNvSpPr>
            <a:spLocks noGrp="1"/>
          </p:cNvSpPr>
          <p:nvPr>
            <p:ph sz="half" idx="2"/>
          </p:nvPr>
        </p:nvSpPr>
        <p:spPr>
          <a:xfrm>
            <a:off x="6400800" y="2385390"/>
            <a:ext cx="5610687" cy="3649649"/>
          </a:xfrm>
        </p:spPr>
        <p:txBody>
          <a:bodyPr vert="horz" lIns="91440" tIns="45720" rIns="91440" bIns="45720" numCol="2" spcCol="274320" rtlCol="0">
            <a:normAutofit fontScale="92500" lnSpcReduction="10000"/>
          </a:bodyPr>
          <a:lstStyle/>
          <a:p>
            <a:pPr marL="0" indent="0" algn="just">
              <a:lnSpc>
                <a:spcPct val="90000"/>
              </a:lnSpc>
              <a:buNone/>
            </a:pPr>
            <a:r>
              <a:rPr lang="en-US" sz="2400" dirty="0"/>
              <a:t>1. </a:t>
            </a:r>
            <a:r>
              <a:rPr lang="en-US" sz="2400" dirty="0" err="1"/>
              <a:t>cổ</a:t>
            </a:r>
            <a:r>
              <a:rPr lang="en-US" sz="2400" dirty="0"/>
              <a:t> </a:t>
            </a:r>
            <a:r>
              <a:rPr lang="en-US" sz="2400" dirty="0" err="1"/>
              <a:t>thấp</a:t>
            </a:r>
            <a:r>
              <a:rPr lang="en-US" sz="2400" dirty="0"/>
              <a:t>, </a:t>
            </a:r>
            <a:r>
              <a:rPr lang="en-US" sz="2400" dirty="0" err="1"/>
              <a:t>thượng</a:t>
            </a:r>
            <a:r>
              <a:rPr lang="en-US" sz="2400" dirty="0"/>
              <a:t> </a:t>
            </a:r>
            <a:r>
              <a:rPr lang="en-US" sz="2400" dirty="0" err="1"/>
              <a:t>đòn</a:t>
            </a:r>
            <a:r>
              <a:rPr lang="en-US" sz="2400" dirty="0"/>
              <a:t>, </a:t>
            </a:r>
            <a:r>
              <a:rPr lang="en-US" sz="2400" dirty="0" err="1"/>
              <a:t>hõm</a:t>
            </a:r>
            <a:r>
              <a:rPr lang="en-US" sz="2400" dirty="0"/>
              <a:t> </a:t>
            </a:r>
            <a:r>
              <a:rPr lang="en-US" sz="2400" dirty="0" err="1"/>
              <a:t>ức</a:t>
            </a:r>
            <a:endParaRPr lang="en-US" sz="2400" dirty="0"/>
          </a:p>
          <a:p>
            <a:pPr marL="0" indent="0" algn="just">
              <a:lnSpc>
                <a:spcPct val="90000"/>
              </a:lnSpc>
              <a:buNone/>
            </a:pPr>
            <a:r>
              <a:rPr lang="en-US" sz="2400" dirty="0"/>
              <a:t>2. </a:t>
            </a:r>
            <a:r>
              <a:rPr lang="en-US" sz="2400" dirty="0" err="1"/>
              <a:t>cạnh</a:t>
            </a:r>
            <a:r>
              <a:rPr lang="en-US" sz="2400" dirty="0"/>
              <a:t> </a:t>
            </a:r>
            <a:r>
              <a:rPr lang="en-US" sz="2400" dirty="0" err="1"/>
              <a:t>khí</a:t>
            </a:r>
            <a:r>
              <a:rPr lang="en-US" sz="2400" dirty="0"/>
              <a:t> </a:t>
            </a:r>
            <a:r>
              <a:rPr lang="en-US" sz="2400" dirty="0" err="1"/>
              <a:t>quản</a:t>
            </a:r>
            <a:r>
              <a:rPr lang="en-US" sz="2400" dirty="0"/>
              <a:t> </a:t>
            </a:r>
            <a:r>
              <a:rPr lang="en-US" sz="2400" dirty="0" err="1"/>
              <a:t>cao</a:t>
            </a:r>
            <a:endParaRPr lang="en-US" sz="2400" dirty="0"/>
          </a:p>
          <a:p>
            <a:pPr marL="0" indent="0" algn="just">
              <a:lnSpc>
                <a:spcPct val="90000"/>
              </a:lnSpc>
              <a:buNone/>
            </a:pPr>
            <a:r>
              <a:rPr lang="en-US" sz="2400" dirty="0"/>
              <a:t>3a. </a:t>
            </a:r>
            <a:r>
              <a:rPr lang="en-US" sz="2400" dirty="0" err="1"/>
              <a:t>trước</a:t>
            </a:r>
            <a:r>
              <a:rPr lang="en-US" sz="2400" dirty="0"/>
              <a:t> </a:t>
            </a:r>
            <a:r>
              <a:rPr lang="en-US" sz="2400" dirty="0" err="1"/>
              <a:t>mạch</a:t>
            </a:r>
            <a:r>
              <a:rPr lang="en-US" sz="2400" dirty="0"/>
              <a:t> </a:t>
            </a:r>
            <a:r>
              <a:rPr lang="en-US" sz="2400" dirty="0" err="1"/>
              <a:t>máu</a:t>
            </a:r>
            <a:endParaRPr lang="en-US" sz="2400" dirty="0"/>
          </a:p>
          <a:p>
            <a:pPr marL="0" indent="0" algn="just">
              <a:lnSpc>
                <a:spcPct val="90000"/>
              </a:lnSpc>
              <a:buNone/>
            </a:pPr>
            <a:r>
              <a:rPr lang="en-US" sz="2400" dirty="0"/>
              <a:t>3p. </a:t>
            </a:r>
            <a:r>
              <a:rPr lang="en-US" sz="2400" dirty="0" err="1"/>
              <a:t>sau</a:t>
            </a:r>
            <a:r>
              <a:rPr lang="en-US" sz="2400" dirty="0"/>
              <a:t> </a:t>
            </a:r>
            <a:r>
              <a:rPr lang="en-US" sz="2400" dirty="0" err="1"/>
              <a:t>khí</a:t>
            </a:r>
            <a:r>
              <a:rPr lang="en-US" sz="2400" dirty="0"/>
              <a:t> </a:t>
            </a:r>
            <a:r>
              <a:rPr lang="en-US" sz="2400" dirty="0" err="1"/>
              <a:t>quản</a:t>
            </a:r>
            <a:endParaRPr lang="en-US" sz="2400" dirty="0"/>
          </a:p>
          <a:p>
            <a:pPr marL="0" indent="0" algn="just">
              <a:lnSpc>
                <a:spcPct val="90000"/>
              </a:lnSpc>
              <a:buNone/>
            </a:pPr>
            <a:r>
              <a:rPr lang="en-US" sz="2400" dirty="0"/>
              <a:t>4. </a:t>
            </a:r>
            <a:r>
              <a:rPr lang="en-US" sz="2400" dirty="0" err="1"/>
              <a:t>cạnh</a:t>
            </a:r>
            <a:r>
              <a:rPr lang="en-US" sz="2400" dirty="0"/>
              <a:t> </a:t>
            </a:r>
            <a:r>
              <a:rPr lang="en-US" sz="2400" dirty="0" err="1"/>
              <a:t>khí</a:t>
            </a:r>
            <a:r>
              <a:rPr lang="en-US" sz="2400" dirty="0"/>
              <a:t> </a:t>
            </a:r>
            <a:r>
              <a:rPr lang="en-US" sz="2400" dirty="0" err="1"/>
              <a:t>quản</a:t>
            </a:r>
            <a:r>
              <a:rPr lang="en-US" sz="2400" dirty="0"/>
              <a:t> </a:t>
            </a:r>
            <a:r>
              <a:rPr lang="en-US" sz="2400" dirty="0" err="1"/>
              <a:t>thấp</a:t>
            </a:r>
            <a:endParaRPr lang="en-US" sz="2400" dirty="0"/>
          </a:p>
          <a:p>
            <a:pPr marL="0" indent="0" algn="just">
              <a:lnSpc>
                <a:spcPct val="90000"/>
              </a:lnSpc>
              <a:buNone/>
            </a:pPr>
            <a:r>
              <a:rPr lang="en-US" sz="2400" dirty="0"/>
              <a:t>5. </a:t>
            </a:r>
            <a:r>
              <a:rPr lang="en-US" sz="2400" dirty="0" err="1"/>
              <a:t>dưới</a:t>
            </a:r>
            <a:r>
              <a:rPr lang="en-US" sz="2400" dirty="0"/>
              <a:t> ĐMC</a:t>
            </a:r>
          </a:p>
          <a:p>
            <a:pPr marL="0" indent="0" algn="just">
              <a:lnSpc>
                <a:spcPct val="90000"/>
              </a:lnSpc>
              <a:buNone/>
            </a:pPr>
            <a:r>
              <a:rPr lang="en-US" sz="2400" dirty="0"/>
              <a:t>6. </a:t>
            </a:r>
            <a:r>
              <a:rPr lang="en-US" sz="2400" dirty="0" err="1"/>
              <a:t>cạnh</a:t>
            </a:r>
            <a:r>
              <a:rPr lang="en-US" sz="2400" dirty="0"/>
              <a:t> ĐMC</a:t>
            </a:r>
          </a:p>
          <a:p>
            <a:pPr marL="0" indent="0" algn="just">
              <a:lnSpc>
                <a:spcPct val="90000"/>
              </a:lnSpc>
              <a:buNone/>
            </a:pPr>
            <a:r>
              <a:rPr lang="en-US" sz="2400" dirty="0"/>
              <a:t>7. </a:t>
            </a:r>
            <a:r>
              <a:rPr lang="en-US" sz="2400" dirty="0" err="1"/>
              <a:t>dưới</a:t>
            </a:r>
            <a:r>
              <a:rPr lang="en-US" sz="2400" dirty="0"/>
              <a:t> carina</a:t>
            </a:r>
          </a:p>
          <a:p>
            <a:pPr marL="0" indent="0" algn="just">
              <a:lnSpc>
                <a:spcPct val="90000"/>
              </a:lnSpc>
              <a:buNone/>
            </a:pPr>
            <a:r>
              <a:rPr lang="en-US" sz="2400" dirty="0"/>
              <a:t>8. </a:t>
            </a:r>
            <a:r>
              <a:rPr lang="en-US" sz="2400" dirty="0" err="1"/>
              <a:t>cạnh</a:t>
            </a:r>
            <a:r>
              <a:rPr lang="en-US" sz="2400" dirty="0"/>
              <a:t> </a:t>
            </a:r>
            <a:r>
              <a:rPr lang="en-US" sz="2400" dirty="0" err="1"/>
              <a:t>thực</a:t>
            </a:r>
            <a:r>
              <a:rPr lang="en-US" sz="2400" dirty="0"/>
              <a:t> </a:t>
            </a:r>
            <a:r>
              <a:rPr lang="en-US" sz="2400" dirty="0" err="1"/>
              <a:t>quản</a:t>
            </a:r>
            <a:endParaRPr lang="en-US" sz="2400" dirty="0"/>
          </a:p>
          <a:p>
            <a:pPr marL="0" indent="0" algn="just">
              <a:lnSpc>
                <a:spcPct val="90000"/>
              </a:lnSpc>
              <a:buNone/>
            </a:pPr>
            <a:r>
              <a:rPr lang="en-US" sz="2400" dirty="0"/>
              <a:t>9. </a:t>
            </a:r>
            <a:r>
              <a:rPr lang="en-US" sz="2400" dirty="0" err="1"/>
              <a:t>dây</a:t>
            </a:r>
            <a:r>
              <a:rPr lang="en-US" sz="2400" dirty="0"/>
              <a:t> </a:t>
            </a:r>
            <a:r>
              <a:rPr lang="en-US" sz="2400" dirty="0" err="1"/>
              <a:t>chằng</a:t>
            </a:r>
            <a:r>
              <a:rPr lang="en-US" sz="2400" dirty="0"/>
              <a:t> </a:t>
            </a:r>
            <a:r>
              <a:rPr lang="en-US" sz="2400" dirty="0" err="1"/>
              <a:t>phổi</a:t>
            </a:r>
            <a:endParaRPr lang="en-US" sz="2400" dirty="0"/>
          </a:p>
          <a:p>
            <a:pPr marL="0" indent="0" algn="just">
              <a:lnSpc>
                <a:spcPct val="90000"/>
              </a:lnSpc>
              <a:buNone/>
            </a:pPr>
            <a:r>
              <a:rPr lang="en-US" sz="2400" dirty="0"/>
              <a:t>10. </a:t>
            </a:r>
            <a:r>
              <a:rPr lang="en-US" sz="2400" dirty="0" err="1"/>
              <a:t>rốn</a:t>
            </a:r>
            <a:r>
              <a:rPr lang="en-US" sz="2400" dirty="0"/>
              <a:t> </a:t>
            </a:r>
            <a:r>
              <a:rPr lang="en-US" sz="2400" dirty="0" err="1"/>
              <a:t>phải</a:t>
            </a:r>
            <a:endParaRPr lang="en-US" sz="2400" dirty="0"/>
          </a:p>
          <a:p>
            <a:pPr marL="0" indent="0" algn="just">
              <a:lnSpc>
                <a:spcPct val="90000"/>
              </a:lnSpc>
              <a:buNone/>
            </a:pPr>
            <a:r>
              <a:rPr lang="en-US" sz="2400" dirty="0"/>
              <a:t>11. </a:t>
            </a:r>
            <a:r>
              <a:rPr lang="en-US" sz="2400" dirty="0" err="1"/>
              <a:t>gian</a:t>
            </a:r>
            <a:r>
              <a:rPr lang="en-US" sz="2400" dirty="0"/>
              <a:t> </a:t>
            </a:r>
            <a:r>
              <a:rPr lang="en-US" sz="2400" dirty="0" err="1"/>
              <a:t>phổi</a:t>
            </a:r>
            <a:endParaRPr lang="en-US" sz="2400" dirty="0"/>
          </a:p>
          <a:p>
            <a:pPr marL="0" indent="0" algn="just">
              <a:lnSpc>
                <a:spcPct val="90000"/>
              </a:lnSpc>
              <a:buNone/>
            </a:pPr>
            <a:r>
              <a:rPr lang="en-US" sz="2400" dirty="0"/>
              <a:t>12. </a:t>
            </a:r>
            <a:r>
              <a:rPr lang="en-US" sz="2400" dirty="0" err="1"/>
              <a:t>thùy</a:t>
            </a:r>
            <a:endParaRPr lang="en-US" sz="2400" dirty="0"/>
          </a:p>
          <a:p>
            <a:pPr marL="0" indent="0" algn="just">
              <a:lnSpc>
                <a:spcPct val="90000"/>
              </a:lnSpc>
              <a:buNone/>
            </a:pPr>
            <a:r>
              <a:rPr lang="en-US" sz="2400" dirty="0"/>
              <a:t>13. </a:t>
            </a:r>
            <a:r>
              <a:rPr lang="en-US" sz="2400" dirty="0" err="1"/>
              <a:t>phân</a:t>
            </a:r>
            <a:r>
              <a:rPr lang="en-US" sz="2400" dirty="0"/>
              <a:t> </a:t>
            </a:r>
            <a:r>
              <a:rPr lang="en-US" sz="2400" dirty="0" err="1"/>
              <a:t>thùy</a:t>
            </a:r>
            <a:endParaRPr lang="en-US" sz="2400" dirty="0"/>
          </a:p>
          <a:p>
            <a:pPr marL="0" indent="0" algn="just">
              <a:lnSpc>
                <a:spcPct val="90000"/>
              </a:lnSpc>
              <a:buNone/>
            </a:pPr>
            <a:r>
              <a:rPr lang="en-US" sz="2400" dirty="0"/>
              <a:t>14. </a:t>
            </a:r>
            <a:r>
              <a:rPr lang="en-US" sz="2400" dirty="0" err="1"/>
              <a:t>tiểu</a:t>
            </a:r>
            <a:r>
              <a:rPr lang="en-US" sz="2400" dirty="0"/>
              <a:t> </a:t>
            </a:r>
            <a:r>
              <a:rPr lang="en-US" sz="2400" dirty="0" err="1"/>
              <a:t>thùy</a:t>
            </a:r>
            <a:endParaRPr lang="en-US" sz="2400" dirty="0"/>
          </a:p>
        </p:txBody>
      </p:sp>
    </p:spTree>
    <p:extLst>
      <p:ext uri="{BB962C8B-B14F-4D97-AF65-F5344CB8AC3E}">
        <p14:creationId xmlns:p14="http://schemas.microsoft.com/office/powerpoint/2010/main" val="1565733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7E60B73-E57B-4A2E-AC0D-E672B7DF0698}"/>
              </a:ext>
            </a:extLst>
          </p:cNvPr>
          <p:cNvPicPr>
            <a:picLocks noGrp="1" noChangeAspect="1"/>
          </p:cNvPicPr>
          <p:nvPr>
            <p:ph idx="1"/>
          </p:nvPr>
        </p:nvPicPr>
        <p:blipFill>
          <a:blip r:embed="rId2"/>
          <a:stretch>
            <a:fillRect/>
          </a:stretch>
        </p:blipFill>
        <p:spPr>
          <a:xfrm>
            <a:off x="2669204" y="320040"/>
            <a:ext cx="6853592" cy="6217920"/>
          </a:xfrm>
          <a:prstGeom prst="rect">
            <a:avLst/>
          </a:prstGeom>
        </p:spPr>
      </p:pic>
    </p:spTree>
    <p:extLst>
      <p:ext uri="{BB962C8B-B14F-4D97-AF65-F5344CB8AC3E}">
        <p14:creationId xmlns:p14="http://schemas.microsoft.com/office/powerpoint/2010/main" val="1943532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0C2433-F218-45C1-AE3C-66BD7DD7B6D7}"/>
              </a:ext>
            </a:extLst>
          </p:cNvPr>
          <p:cNvPicPr>
            <a:picLocks noGrp="1" noChangeAspect="1"/>
          </p:cNvPicPr>
          <p:nvPr>
            <p:ph idx="1"/>
          </p:nvPr>
        </p:nvPicPr>
        <p:blipFill>
          <a:blip r:embed="rId2"/>
          <a:stretch>
            <a:fillRect/>
          </a:stretch>
        </p:blipFill>
        <p:spPr>
          <a:xfrm>
            <a:off x="2667000" y="1478961"/>
            <a:ext cx="6858000" cy="3900077"/>
          </a:xfrm>
          <a:prstGeom prst="rect">
            <a:avLst/>
          </a:prstGeom>
        </p:spPr>
      </p:pic>
    </p:spTree>
    <p:extLst>
      <p:ext uri="{BB962C8B-B14F-4D97-AF65-F5344CB8AC3E}">
        <p14:creationId xmlns:p14="http://schemas.microsoft.com/office/powerpoint/2010/main" val="296785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36F-359D-4353-9568-002679B3B39E}"/>
              </a:ext>
            </a:extLst>
          </p:cNvPr>
          <p:cNvSpPr>
            <a:spLocks noGrp="1"/>
          </p:cNvSpPr>
          <p:nvPr>
            <p:ph type="title"/>
          </p:nvPr>
        </p:nvSpPr>
        <p:spPr/>
        <p:txBody>
          <a:bodyPr/>
          <a:lstStyle/>
          <a:p>
            <a:r>
              <a:rPr lang="en-US" dirty="0" err="1"/>
              <a:t>Đánh</a:t>
            </a:r>
            <a:r>
              <a:rPr lang="en-US" dirty="0"/>
              <a:t> </a:t>
            </a:r>
            <a:r>
              <a:rPr lang="en-US" dirty="0" err="1"/>
              <a:t>giá</a:t>
            </a:r>
            <a:r>
              <a:rPr lang="en-US" dirty="0"/>
              <a:t> </a:t>
            </a:r>
            <a:r>
              <a:rPr lang="en-US" dirty="0" err="1"/>
              <a:t>giai</a:t>
            </a:r>
            <a:r>
              <a:rPr lang="en-US" dirty="0"/>
              <a:t> </a:t>
            </a:r>
            <a:r>
              <a:rPr lang="en-US" dirty="0" err="1"/>
              <a:t>đoạn</a:t>
            </a:r>
            <a:endParaRPr lang="en-US" dirty="0"/>
          </a:p>
        </p:txBody>
      </p:sp>
      <p:pic>
        <p:nvPicPr>
          <p:cNvPr id="4" name="Content Placeholder 3">
            <a:extLst>
              <a:ext uri="{FF2B5EF4-FFF2-40B4-BE49-F238E27FC236}">
                <a16:creationId xmlns:a16="http://schemas.microsoft.com/office/drawing/2014/main" id="{56B0F76E-025E-4B42-9898-8AD727B37364}"/>
              </a:ext>
            </a:extLst>
          </p:cNvPr>
          <p:cNvPicPr>
            <a:picLocks noGrp="1" noChangeAspect="1"/>
          </p:cNvPicPr>
          <p:nvPr>
            <p:ph idx="1"/>
          </p:nvPr>
        </p:nvPicPr>
        <p:blipFill>
          <a:blip r:embed="rId2"/>
          <a:stretch>
            <a:fillRect/>
          </a:stretch>
        </p:blipFill>
        <p:spPr>
          <a:xfrm>
            <a:off x="2211388" y="2066925"/>
            <a:ext cx="7829550" cy="3581400"/>
          </a:xfrm>
          <a:prstGeom prst="rect">
            <a:avLst/>
          </a:prstGeom>
        </p:spPr>
      </p:pic>
    </p:spTree>
    <p:extLst>
      <p:ext uri="{BB962C8B-B14F-4D97-AF65-F5344CB8AC3E}">
        <p14:creationId xmlns:p14="http://schemas.microsoft.com/office/powerpoint/2010/main" val="144753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9662E2D7-4D9B-4EC3-923E-B19284F632F0}"/>
              </a:ext>
            </a:extLst>
          </p:cNvPr>
          <p:cNvSpPr>
            <a:spLocks noGrp="1"/>
          </p:cNvSpPr>
          <p:nvPr>
            <p:ph type="title"/>
          </p:nvPr>
        </p:nvSpPr>
        <p:spPr/>
        <p:txBody>
          <a:bodyPr>
            <a:normAutofit/>
          </a:bodyPr>
          <a:lstStyle/>
          <a:p>
            <a:pPr>
              <a:spcBef>
                <a:spcPts val="600"/>
              </a:spcBef>
              <a:spcAft>
                <a:spcPts val="600"/>
              </a:spcAft>
            </a:pPr>
            <a:r>
              <a:rPr lang="en-US" dirty="0" err="1"/>
              <a:t>Điều</a:t>
            </a:r>
            <a:r>
              <a:rPr lang="en-US" dirty="0"/>
              <a:t> </a:t>
            </a:r>
            <a:r>
              <a:rPr lang="en-US" dirty="0" err="1"/>
              <a:t>trị</a:t>
            </a:r>
            <a:endParaRPr lang="en-US" dirty="0"/>
          </a:p>
        </p:txBody>
      </p:sp>
      <p:sp>
        <p:nvSpPr>
          <p:cNvPr id="2" name="Content Placeholder 1">
            <a:extLst>
              <a:ext uri="{FF2B5EF4-FFF2-40B4-BE49-F238E27FC236}">
                <a16:creationId xmlns:a16="http://schemas.microsoft.com/office/drawing/2014/main" id="{77F95CBF-DA1E-4754-85D6-2406A104B1FD}"/>
              </a:ext>
            </a:extLst>
          </p:cNvPr>
          <p:cNvSpPr>
            <a:spLocks noGrp="1"/>
          </p:cNvSpPr>
          <p:nvPr>
            <p:ph idx="1"/>
          </p:nvPr>
        </p:nvSpPr>
        <p:spPr/>
        <p:txBody>
          <a:bodyPr/>
          <a:lstStyle/>
          <a:p>
            <a:pPr marL="0" indent="0" algn="just">
              <a:spcBef>
                <a:spcPts val="600"/>
              </a:spcBef>
              <a:spcAft>
                <a:spcPts val="600"/>
              </a:spcAft>
              <a:buNone/>
            </a:pPr>
            <a:r>
              <a:rPr lang="en-US" sz="2800" dirty="0"/>
              <a:t>1. </a:t>
            </a:r>
            <a:r>
              <a:rPr lang="en-US" sz="2800" dirty="0" err="1"/>
              <a:t>Phẫu</a:t>
            </a:r>
            <a:r>
              <a:rPr lang="en-US" sz="2800" dirty="0"/>
              <a:t> </a:t>
            </a:r>
            <a:r>
              <a:rPr lang="en-US" sz="2800" dirty="0" err="1"/>
              <a:t>thuật</a:t>
            </a:r>
            <a:endParaRPr lang="en-US" sz="2800" dirty="0"/>
          </a:p>
          <a:p>
            <a:pPr marL="0" indent="0" algn="just">
              <a:spcBef>
                <a:spcPts val="600"/>
              </a:spcBef>
              <a:spcAft>
                <a:spcPts val="600"/>
              </a:spcAft>
              <a:buNone/>
            </a:pPr>
            <a:r>
              <a:rPr lang="en-US" sz="2800" dirty="0"/>
              <a:t>2. </a:t>
            </a:r>
            <a:r>
              <a:rPr lang="en-US" sz="2800" dirty="0" err="1"/>
              <a:t>Xạ</a:t>
            </a:r>
            <a:r>
              <a:rPr lang="en-US" sz="2800" dirty="0"/>
              <a:t> </a:t>
            </a:r>
            <a:r>
              <a:rPr lang="en-US" sz="2800" dirty="0" err="1"/>
              <a:t>trị</a:t>
            </a:r>
            <a:endParaRPr lang="en-US" sz="2800" dirty="0"/>
          </a:p>
          <a:p>
            <a:pPr marL="0" indent="0" algn="just">
              <a:spcBef>
                <a:spcPts val="600"/>
              </a:spcBef>
              <a:spcAft>
                <a:spcPts val="600"/>
              </a:spcAft>
              <a:buNone/>
            </a:pPr>
            <a:r>
              <a:rPr lang="en-US" sz="2800" dirty="0"/>
              <a:t>3. </a:t>
            </a:r>
            <a:r>
              <a:rPr lang="en-US" sz="2800" dirty="0" err="1"/>
              <a:t>Hóa</a:t>
            </a:r>
            <a:r>
              <a:rPr lang="en-US" sz="2800" dirty="0"/>
              <a:t> </a:t>
            </a:r>
            <a:r>
              <a:rPr lang="en-US" sz="2800" dirty="0" err="1"/>
              <a:t>trị</a:t>
            </a:r>
            <a:endParaRPr lang="en-US" sz="2800" dirty="0"/>
          </a:p>
          <a:p>
            <a:pPr marL="0" indent="0" algn="just">
              <a:spcBef>
                <a:spcPts val="600"/>
              </a:spcBef>
              <a:spcAft>
                <a:spcPts val="600"/>
              </a:spcAft>
              <a:buNone/>
            </a:pPr>
            <a:r>
              <a:rPr lang="en-US" sz="2800" dirty="0"/>
              <a:t>4. </a:t>
            </a:r>
            <a:r>
              <a:rPr lang="en-US" sz="2800" dirty="0" err="1"/>
              <a:t>Điều</a:t>
            </a:r>
            <a:r>
              <a:rPr lang="en-US" sz="2800" dirty="0"/>
              <a:t> </a:t>
            </a:r>
            <a:r>
              <a:rPr lang="en-US" sz="2800" dirty="0" err="1"/>
              <a:t>trị</a:t>
            </a:r>
            <a:r>
              <a:rPr lang="en-US" sz="2800" dirty="0"/>
              <a:t> </a:t>
            </a:r>
            <a:r>
              <a:rPr lang="en-US" sz="2800" dirty="0" err="1"/>
              <a:t>đích</a:t>
            </a:r>
            <a:endParaRPr lang="en-US" sz="2800" dirty="0"/>
          </a:p>
          <a:p>
            <a:pPr marL="0" indent="0" algn="just">
              <a:spcBef>
                <a:spcPts val="600"/>
              </a:spcBef>
              <a:spcAft>
                <a:spcPts val="600"/>
              </a:spcAft>
              <a:buNone/>
            </a:pPr>
            <a:r>
              <a:rPr lang="en-US" sz="2800" dirty="0"/>
              <a:t>5. </a:t>
            </a:r>
            <a:r>
              <a:rPr lang="en-US" sz="2800" dirty="0" err="1"/>
              <a:t>Điều</a:t>
            </a:r>
            <a:r>
              <a:rPr lang="en-US" sz="2800" dirty="0"/>
              <a:t> </a:t>
            </a:r>
            <a:r>
              <a:rPr lang="en-US" sz="2800" dirty="0" err="1"/>
              <a:t>trị</a:t>
            </a:r>
            <a:r>
              <a:rPr lang="en-US" sz="2800" dirty="0"/>
              <a:t> </a:t>
            </a:r>
            <a:r>
              <a:rPr lang="en-US" sz="2800" dirty="0" err="1"/>
              <a:t>miễn</a:t>
            </a:r>
            <a:r>
              <a:rPr lang="en-US" sz="2800" dirty="0"/>
              <a:t> </a:t>
            </a:r>
            <a:r>
              <a:rPr lang="en-US" sz="2800" dirty="0" err="1"/>
              <a:t>dịch</a:t>
            </a:r>
            <a:endParaRPr lang="en-US" sz="2800" dirty="0"/>
          </a:p>
        </p:txBody>
      </p:sp>
    </p:spTree>
    <p:extLst>
      <p:ext uri="{BB962C8B-B14F-4D97-AF65-F5344CB8AC3E}">
        <p14:creationId xmlns:p14="http://schemas.microsoft.com/office/powerpoint/2010/main" val="38120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7F47-85AF-44FB-9BCE-EE102485844A}"/>
              </a:ext>
            </a:extLst>
          </p:cNvPr>
          <p:cNvSpPr>
            <a:spLocks noGrp="1"/>
          </p:cNvSpPr>
          <p:nvPr>
            <p:ph type="title"/>
          </p:nvPr>
        </p:nvSpPr>
        <p:spPr/>
        <p:txBody>
          <a:bodyPr/>
          <a:lstStyle/>
          <a:p>
            <a:r>
              <a:rPr lang="en-US" dirty="0" err="1"/>
              <a:t>Phân</a:t>
            </a:r>
            <a:r>
              <a:rPr lang="en-US" dirty="0"/>
              <a:t> </a:t>
            </a:r>
            <a:r>
              <a:rPr lang="en-US" dirty="0" err="1"/>
              <a:t>loại</a:t>
            </a:r>
            <a:endParaRPr lang="en-US" dirty="0"/>
          </a:p>
        </p:txBody>
      </p:sp>
      <p:sp>
        <p:nvSpPr>
          <p:cNvPr id="3" name="Content Placeholder 2">
            <a:extLst>
              <a:ext uri="{FF2B5EF4-FFF2-40B4-BE49-F238E27FC236}">
                <a16:creationId xmlns:a16="http://schemas.microsoft.com/office/drawing/2014/main" id="{77511DBD-4796-4EC7-92EC-A99478592AB9}"/>
              </a:ext>
            </a:extLst>
          </p:cNvPr>
          <p:cNvSpPr>
            <a:spLocks noGrp="1"/>
          </p:cNvSpPr>
          <p:nvPr>
            <p:ph idx="1"/>
          </p:nvPr>
        </p:nvSpPr>
        <p:spPr/>
        <p:txBody>
          <a:bodyPr>
            <a:normAutofit/>
          </a:bodyPr>
          <a:lstStyle/>
          <a:p>
            <a:r>
              <a:rPr lang="en-US" sz="2800" dirty="0"/>
              <a:t>Ung </a:t>
            </a:r>
            <a:r>
              <a:rPr lang="en-US" sz="2800" dirty="0" err="1"/>
              <a:t>thư</a:t>
            </a:r>
            <a:r>
              <a:rPr lang="en-US" sz="2800" dirty="0"/>
              <a:t> </a:t>
            </a:r>
            <a:r>
              <a:rPr lang="en-US" sz="2800" dirty="0" err="1"/>
              <a:t>phổi</a:t>
            </a:r>
            <a:r>
              <a:rPr lang="en-US" sz="2800" dirty="0"/>
              <a:t> </a:t>
            </a:r>
            <a:r>
              <a:rPr lang="en-US" sz="2800" dirty="0" err="1"/>
              <a:t>tế</a:t>
            </a:r>
            <a:r>
              <a:rPr lang="en-US" sz="2800" dirty="0"/>
              <a:t> </a:t>
            </a:r>
            <a:r>
              <a:rPr lang="en-US" sz="2800" dirty="0" err="1"/>
              <a:t>bào</a:t>
            </a:r>
            <a:r>
              <a:rPr lang="en-US" sz="2800" dirty="0"/>
              <a:t> </a:t>
            </a:r>
            <a:r>
              <a:rPr lang="en-US" sz="2800" dirty="0" err="1"/>
              <a:t>nhỏ</a:t>
            </a:r>
            <a:r>
              <a:rPr lang="en-US" sz="2800" dirty="0"/>
              <a:t> (small cell lung cancer) (20-25%)</a:t>
            </a:r>
          </a:p>
          <a:p>
            <a:r>
              <a:rPr lang="en-US" sz="2800" dirty="0"/>
              <a:t>Ung </a:t>
            </a:r>
            <a:r>
              <a:rPr lang="en-US" sz="2800" dirty="0" err="1"/>
              <a:t>thư</a:t>
            </a:r>
            <a:r>
              <a:rPr lang="en-US" sz="2800" dirty="0"/>
              <a:t> </a:t>
            </a:r>
            <a:r>
              <a:rPr lang="en-US" sz="2800" dirty="0" err="1"/>
              <a:t>phổi</a:t>
            </a:r>
            <a:r>
              <a:rPr lang="en-US" sz="2800" dirty="0"/>
              <a:t> </a:t>
            </a:r>
            <a:r>
              <a:rPr lang="en-US" sz="2800" dirty="0" err="1"/>
              <a:t>không</a:t>
            </a:r>
            <a:r>
              <a:rPr lang="en-US" sz="2800" dirty="0"/>
              <a:t> </a:t>
            </a:r>
            <a:r>
              <a:rPr lang="en-US" sz="2800" dirty="0" err="1"/>
              <a:t>tế</a:t>
            </a:r>
            <a:r>
              <a:rPr lang="en-US" sz="2800" dirty="0"/>
              <a:t> </a:t>
            </a:r>
            <a:r>
              <a:rPr lang="en-US" sz="2800" dirty="0" err="1"/>
              <a:t>bào</a:t>
            </a:r>
            <a:r>
              <a:rPr lang="en-US" sz="2800" dirty="0"/>
              <a:t> </a:t>
            </a:r>
            <a:r>
              <a:rPr lang="en-US" sz="2800" dirty="0" err="1"/>
              <a:t>nhỏ</a:t>
            </a:r>
            <a:r>
              <a:rPr lang="en-US" sz="2800" dirty="0"/>
              <a:t> (non small cell lung cancer) (75-80%)</a:t>
            </a:r>
          </a:p>
        </p:txBody>
      </p:sp>
      <p:pic>
        <p:nvPicPr>
          <p:cNvPr id="4" name="Picture 3">
            <a:extLst>
              <a:ext uri="{FF2B5EF4-FFF2-40B4-BE49-F238E27FC236}">
                <a16:creationId xmlns:a16="http://schemas.microsoft.com/office/drawing/2014/main" id="{7567A5B2-35C9-4C6D-9F1B-C1B30D4BE0FC}"/>
              </a:ext>
            </a:extLst>
          </p:cNvPr>
          <p:cNvPicPr>
            <a:picLocks noChangeAspect="1"/>
          </p:cNvPicPr>
          <p:nvPr/>
        </p:nvPicPr>
        <p:blipFill>
          <a:blip r:embed="rId2"/>
          <a:stretch>
            <a:fillRect/>
          </a:stretch>
        </p:blipFill>
        <p:spPr>
          <a:xfrm>
            <a:off x="3423065" y="3089203"/>
            <a:ext cx="5345869" cy="3033801"/>
          </a:xfrm>
          <a:prstGeom prst="rect">
            <a:avLst/>
          </a:prstGeom>
        </p:spPr>
      </p:pic>
    </p:spTree>
    <p:extLst>
      <p:ext uri="{BB962C8B-B14F-4D97-AF65-F5344CB8AC3E}">
        <p14:creationId xmlns:p14="http://schemas.microsoft.com/office/powerpoint/2010/main" val="3308272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61D128-6A6A-45E6-A5E5-07CF81D63D47}"/>
              </a:ext>
            </a:extLst>
          </p:cNvPr>
          <p:cNvSpPr>
            <a:spLocks noGrp="1"/>
          </p:cNvSpPr>
          <p:nvPr>
            <p:ph type="title"/>
          </p:nvPr>
        </p:nvSpPr>
        <p:spPr/>
        <p:txBody>
          <a:bodyPr/>
          <a:lstStyle/>
          <a:p>
            <a:pPr algn="just">
              <a:lnSpc>
                <a:spcPct val="100000"/>
              </a:lnSpc>
            </a:pPr>
            <a:r>
              <a:rPr lang="en-US" dirty="0" err="1"/>
              <a:t>Phẫu</a:t>
            </a:r>
            <a:r>
              <a:rPr lang="en-US" dirty="0"/>
              <a:t> </a:t>
            </a:r>
            <a:r>
              <a:rPr lang="en-US" dirty="0" err="1"/>
              <a:t>thuật</a:t>
            </a:r>
            <a:endParaRPr lang="en-US" dirty="0"/>
          </a:p>
        </p:txBody>
      </p:sp>
      <p:sp>
        <p:nvSpPr>
          <p:cNvPr id="3" name="Chỗ dành sẵn cho Nội dung 2">
            <a:extLst>
              <a:ext uri="{FF2B5EF4-FFF2-40B4-BE49-F238E27FC236}">
                <a16:creationId xmlns:a16="http://schemas.microsoft.com/office/drawing/2014/main" id="{D03FFC39-AE3E-41E7-BAA4-4AC2B3D54D16}"/>
              </a:ext>
            </a:extLst>
          </p:cNvPr>
          <p:cNvSpPr>
            <a:spLocks noGrp="1"/>
          </p:cNvSpPr>
          <p:nvPr>
            <p:ph sz="half" idx="1"/>
          </p:nvPr>
        </p:nvSpPr>
        <p:spPr>
          <a:xfrm>
            <a:off x="1097279" y="1845733"/>
            <a:ext cx="4937760" cy="4416377"/>
          </a:xfrm>
        </p:spPr>
        <p:txBody>
          <a:bodyPr>
            <a:normAutofit fontScale="92500" lnSpcReduction="10000"/>
          </a:bodyPr>
          <a:lstStyle/>
          <a:p>
            <a:pPr algn="just">
              <a:lnSpc>
                <a:spcPct val="120000"/>
              </a:lnSpc>
              <a:spcBef>
                <a:spcPts val="600"/>
              </a:spcBef>
              <a:spcAft>
                <a:spcPts val="600"/>
              </a:spcAft>
            </a:pPr>
            <a:r>
              <a:rPr lang="en-US" sz="2400" dirty="0"/>
              <a:t>- </a:t>
            </a:r>
            <a:r>
              <a:rPr lang="en-US" sz="2400" dirty="0" err="1"/>
              <a:t>Cắt</a:t>
            </a:r>
            <a:r>
              <a:rPr lang="en-US" sz="2400" dirty="0"/>
              <a:t> </a:t>
            </a:r>
            <a:r>
              <a:rPr lang="en-US" sz="2400" dirty="0" err="1"/>
              <a:t>bỏ</a:t>
            </a:r>
            <a:r>
              <a:rPr lang="en-US" sz="2400" dirty="0"/>
              <a:t> </a:t>
            </a:r>
            <a:r>
              <a:rPr lang="en-US" sz="2400" dirty="0" err="1"/>
              <a:t>toàn</a:t>
            </a:r>
            <a:r>
              <a:rPr lang="en-US" sz="2400" dirty="0"/>
              <a:t> </a:t>
            </a:r>
            <a:r>
              <a:rPr lang="en-US" sz="2400" dirty="0" err="1"/>
              <a:t>bộ</a:t>
            </a:r>
            <a:r>
              <a:rPr lang="en-US" sz="2400" dirty="0"/>
              <a:t> </a:t>
            </a:r>
            <a:r>
              <a:rPr lang="en-US" sz="2400" dirty="0" err="1"/>
              <a:t>thùy</a:t>
            </a:r>
            <a:r>
              <a:rPr lang="en-US" sz="2400" dirty="0"/>
              <a:t> </a:t>
            </a:r>
            <a:r>
              <a:rPr lang="en-US" sz="2400" dirty="0" err="1"/>
              <a:t>phổi</a:t>
            </a:r>
            <a:r>
              <a:rPr lang="en-US" sz="2400" dirty="0"/>
              <a:t> </a:t>
            </a:r>
            <a:r>
              <a:rPr lang="en-US" sz="2400" dirty="0" err="1"/>
              <a:t>chứa</a:t>
            </a:r>
            <a:r>
              <a:rPr lang="en-US" sz="2400" dirty="0"/>
              <a:t> </a:t>
            </a:r>
            <a:r>
              <a:rPr lang="en-US" sz="2400" dirty="0" err="1"/>
              <a:t>khối</a:t>
            </a:r>
            <a:r>
              <a:rPr lang="en-US" sz="2400" dirty="0"/>
              <a:t> u</a:t>
            </a:r>
          </a:p>
          <a:p>
            <a:pPr algn="just">
              <a:lnSpc>
                <a:spcPct val="120000"/>
              </a:lnSpc>
              <a:spcBef>
                <a:spcPts val="600"/>
              </a:spcBef>
              <a:spcAft>
                <a:spcPts val="600"/>
              </a:spcAft>
            </a:pPr>
            <a:r>
              <a:rPr lang="en-US" sz="2400" dirty="0"/>
              <a:t>- </a:t>
            </a:r>
            <a:r>
              <a:rPr lang="en-US" sz="2400" dirty="0" err="1"/>
              <a:t>Chỉ</a:t>
            </a:r>
            <a:r>
              <a:rPr lang="en-US" sz="2400" dirty="0"/>
              <a:t> </a:t>
            </a:r>
            <a:r>
              <a:rPr lang="en-US" sz="2400" dirty="0" err="1"/>
              <a:t>định</a:t>
            </a:r>
            <a:r>
              <a:rPr lang="en-US" sz="2400" dirty="0"/>
              <a:t>: </a:t>
            </a:r>
            <a:r>
              <a:rPr lang="en-US" sz="2400" dirty="0" err="1"/>
              <a:t>giai</a:t>
            </a:r>
            <a:r>
              <a:rPr lang="en-US" sz="2400" dirty="0"/>
              <a:t> </a:t>
            </a:r>
            <a:r>
              <a:rPr lang="en-US" sz="2400" dirty="0" err="1"/>
              <a:t>đoạn</a:t>
            </a:r>
            <a:r>
              <a:rPr lang="en-US" sz="2400" dirty="0"/>
              <a:t> I, II, III</a:t>
            </a:r>
          </a:p>
          <a:p>
            <a:pPr algn="just">
              <a:lnSpc>
                <a:spcPct val="120000"/>
              </a:lnSpc>
              <a:spcBef>
                <a:spcPts val="600"/>
              </a:spcBef>
              <a:spcAft>
                <a:spcPts val="600"/>
              </a:spcAft>
            </a:pPr>
            <a:r>
              <a:rPr lang="en-US" sz="2400" dirty="0"/>
              <a:t>- </a:t>
            </a:r>
            <a:r>
              <a:rPr lang="en-US" sz="2400" dirty="0" err="1"/>
              <a:t>Chống</a:t>
            </a:r>
            <a:r>
              <a:rPr lang="en-US" sz="2400" dirty="0"/>
              <a:t> </a:t>
            </a:r>
            <a:r>
              <a:rPr lang="en-US" sz="2400" dirty="0" err="1"/>
              <a:t>chỉ</a:t>
            </a:r>
            <a:r>
              <a:rPr lang="en-US" sz="2400" dirty="0"/>
              <a:t> </a:t>
            </a:r>
            <a:r>
              <a:rPr lang="en-US" sz="2400" dirty="0" err="1"/>
              <a:t>định</a:t>
            </a:r>
            <a:endParaRPr lang="en-US" sz="2400" dirty="0"/>
          </a:p>
          <a:p>
            <a:pPr marL="201168" lvl="1" indent="0" algn="just">
              <a:lnSpc>
                <a:spcPct val="120000"/>
              </a:lnSpc>
              <a:spcBef>
                <a:spcPts val="600"/>
              </a:spcBef>
              <a:spcAft>
                <a:spcPts val="600"/>
              </a:spcAft>
              <a:buNone/>
            </a:pPr>
            <a:r>
              <a:rPr lang="en-US" sz="2000" dirty="0"/>
              <a:t>+ Di </a:t>
            </a:r>
            <a:r>
              <a:rPr lang="en-US" sz="2000" dirty="0" err="1"/>
              <a:t>căn</a:t>
            </a:r>
            <a:r>
              <a:rPr lang="en-US" sz="2000" dirty="0"/>
              <a:t> </a:t>
            </a:r>
            <a:r>
              <a:rPr lang="en-US" sz="2000" dirty="0" err="1"/>
              <a:t>xa</a:t>
            </a:r>
            <a:endParaRPr lang="en-US" sz="2000" dirty="0"/>
          </a:p>
          <a:p>
            <a:pPr marL="201168" lvl="1" indent="0" algn="just">
              <a:lnSpc>
                <a:spcPct val="120000"/>
              </a:lnSpc>
              <a:spcBef>
                <a:spcPts val="600"/>
              </a:spcBef>
              <a:spcAft>
                <a:spcPts val="600"/>
              </a:spcAft>
              <a:buNone/>
            </a:pPr>
            <a:r>
              <a:rPr lang="en-US" sz="2000" dirty="0"/>
              <a:t>+ </a:t>
            </a:r>
            <a:r>
              <a:rPr lang="en-US" sz="2000" dirty="0" err="1"/>
              <a:t>Tràn</a:t>
            </a:r>
            <a:r>
              <a:rPr lang="en-US" sz="2000" dirty="0"/>
              <a:t> </a:t>
            </a:r>
            <a:r>
              <a:rPr lang="en-US" sz="2000" dirty="0" err="1"/>
              <a:t>dịch</a:t>
            </a:r>
            <a:r>
              <a:rPr lang="en-US" sz="2000" dirty="0"/>
              <a:t> </a:t>
            </a:r>
            <a:r>
              <a:rPr lang="en-US" sz="2000" dirty="0" err="1"/>
              <a:t>màng</a:t>
            </a:r>
            <a:r>
              <a:rPr lang="en-US" sz="2000" dirty="0"/>
              <a:t> </a:t>
            </a:r>
            <a:r>
              <a:rPr lang="en-US" sz="2000" dirty="0" err="1"/>
              <a:t>phổi</a:t>
            </a:r>
            <a:endParaRPr lang="en-US" sz="2000" dirty="0"/>
          </a:p>
          <a:p>
            <a:pPr marL="201168" lvl="1" indent="0" algn="just">
              <a:lnSpc>
                <a:spcPct val="120000"/>
              </a:lnSpc>
              <a:spcBef>
                <a:spcPts val="600"/>
              </a:spcBef>
              <a:spcAft>
                <a:spcPts val="600"/>
              </a:spcAft>
              <a:buNone/>
            </a:pPr>
            <a:r>
              <a:rPr lang="en-US" sz="2000" dirty="0"/>
              <a:t>+ </a:t>
            </a:r>
            <a:r>
              <a:rPr lang="en-US" sz="2000" dirty="0" err="1"/>
              <a:t>Hội</a:t>
            </a:r>
            <a:r>
              <a:rPr lang="en-US" sz="2000" dirty="0"/>
              <a:t> </a:t>
            </a:r>
            <a:r>
              <a:rPr lang="en-US" sz="2000" dirty="0" err="1"/>
              <a:t>chứng</a:t>
            </a:r>
            <a:r>
              <a:rPr lang="en-US" sz="2000" dirty="0"/>
              <a:t> Horner’s</a:t>
            </a:r>
          </a:p>
          <a:p>
            <a:pPr marL="201168" lvl="1" indent="0" algn="just">
              <a:lnSpc>
                <a:spcPct val="120000"/>
              </a:lnSpc>
              <a:spcBef>
                <a:spcPts val="600"/>
              </a:spcBef>
              <a:spcAft>
                <a:spcPts val="600"/>
              </a:spcAft>
              <a:buNone/>
            </a:pPr>
            <a:r>
              <a:rPr lang="en-US" sz="2000" dirty="0"/>
              <a:t>+ </a:t>
            </a:r>
            <a:r>
              <a:rPr lang="en-US" sz="2000" dirty="0" err="1"/>
              <a:t>Liệt</a:t>
            </a:r>
            <a:r>
              <a:rPr lang="en-US" sz="2000" dirty="0"/>
              <a:t> </a:t>
            </a:r>
            <a:r>
              <a:rPr lang="en-US" sz="2000" dirty="0" err="1"/>
              <a:t>dây</a:t>
            </a:r>
            <a:r>
              <a:rPr lang="en-US" sz="2000" dirty="0"/>
              <a:t> </a:t>
            </a:r>
            <a:r>
              <a:rPr lang="en-US" sz="2000" dirty="0" err="1"/>
              <a:t>thanh</a:t>
            </a:r>
            <a:r>
              <a:rPr lang="en-US" sz="2000" dirty="0"/>
              <a:t> </a:t>
            </a:r>
            <a:r>
              <a:rPr lang="en-US" sz="2000" dirty="0" err="1"/>
              <a:t>âm</a:t>
            </a:r>
            <a:endParaRPr lang="en-US" sz="2000" dirty="0"/>
          </a:p>
          <a:p>
            <a:pPr marL="201168" lvl="1" indent="0" algn="just">
              <a:lnSpc>
                <a:spcPct val="120000"/>
              </a:lnSpc>
              <a:spcBef>
                <a:spcPts val="600"/>
              </a:spcBef>
              <a:spcAft>
                <a:spcPts val="600"/>
              </a:spcAft>
              <a:buNone/>
            </a:pPr>
            <a:r>
              <a:rPr lang="en-US" sz="2000" dirty="0"/>
              <a:t>+ </a:t>
            </a:r>
            <a:r>
              <a:rPr lang="en-US" sz="2000" dirty="0" err="1"/>
              <a:t>Liệt</a:t>
            </a:r>
            <a:r>
              <a:rPr lang="en-US" sz="2000" dirty="0"/>
              <a:t> </a:t>
            </a:r>
            <a:r>
              <a:rPr lang="en-US" sz="2000" dirty="0" err="1"/>
              <a:t>dây</a:t>
            </a:r>
            <a:r>
              <a:rPr lang="en-US" sz="2000" dirty="0"/>
              <a:t> </a:t>
            </a:r>
            <a:r>
              <a:rPr lang="en-US" sz="2000" dirty="0" err="1"/>
              <a:t>thần</a:t>
            </a:r>
            <a:r>
              <a:rPr lang="en-US" sz="2000" dirty="0"/>
              <a:t> </a:t>
            </a:r>
            <a:r>
              <a:rPr lang="en-US" sz="2000" dirty="0" err="1"/>
              <a:t>kinh</a:t>
            </a:r>
            <a:r>
              <a:rPr lang="en-US" sz="2000" dirty="0"/>
              <a:t> </a:t>
            </a:r>
            <a:r>
              <a:rPr lang="en-US" sz="2000" dirty="0" err="1"/>
              <a:t>hoành</a:t>
            </a:r>
            <a:endParaRPr lang="en-US" sz="2000" dirty="0"/>
          </a:p>
          <a:p>
            <a:pPr marL="201168" lvl="1" indent="0" algn="just">
              <a:lnSpc>
                <a:spcPct val="120000"/>
              </a:lnSpc>
              <a:spcBef>
                <a:spcPts val="600"/>
              </a:spcBef>
              <a:spcAft>
                <a:spcPts val="600"/>
              </a:spcAft>
              <a:buNone/>
            </a:pPr>
            <a:r>
              <a:rPr lang="en-US" sz="2000" dirty="0"/>
              <a:t>+ </a:t>
            </a:r>
            <a:r>
              <a:rPr lang="en-US" sz="2000" dirty="0" err="1"/>
              <a:t>Hội</a:t>
            </a:r>
            <a:r>
              <a:rPr lang="en-US" sz="2000" dirty="0"/>
              <a:t> </a:t>
            </a:r>
            <a:r>
              <a:rPr lang="en-US" sz="2000" dirty="0" err="1"/>
              <a:t>chứng</a:t>
            </a:r>
            <a:r>
              <a:rPr lang="en-US" sz="2000" dirty="0"/>
              <a:t> </a:t>
            </a:r>
            <a:r>
              <a:rPr lang="en-US" sz="2000" dirty="0" err="1"/>
              <a:t>chèn</a:t>
            </a:r>
            <a:r>
              <a:rPr lang="en-US" sz="2000" dirty="0"/>
              <a:t> </a:t>
            </a:r>
            <a:r>
              <a:rPr lang="en-US" sz="2000" dirty="0" err="1"/>
              <a:t>ép</a:t>
            </a:r>
            <a:r>
              <a:rPr lang="en-US" sz="2000" dirty="0"/>
              <a:t> </a:t>
            </a:r>
            <a:r>
              <a:rPr lang="en-US" sz="2000" dirty="0" err="1"/>
              <a:t>tĩnh</a:t>
            </a:r>
            <a:r>
              <a:rPr lang="en-US" sz="2000" dirty="0"/>
              <a:t> </a:t>
            </a:r>
            <a:r>
              <a:rPr lang="en-US" sz="2000" dirty="0" err="1"/>
              <a:t>mạch</a:t>
            </a:r>
            <a:r>
              <a:rPr lang="en-US" sz="2000" dirty="0"/>
              <a:t> </a:t>
            </a:r>
            <a:r>
              <a:rPr lang="en-US" sz="2000" dirty="0" err="1"/>
              <a:t>chủ</a:t>
            </a:r>
            <a:r>
              <a:rPr lang="en-US" sz="2000" dirty="0"/>
              <a:t> </a:t>
            </a:r>
            <a:r>
              <a:rPr lang="en-US" sz="2000" dirty="0" err="1"/>
              <a:t>trên</a:t>
            </a:r>
            <a:endParaRPr lang="en-US" sz="2000" dirty="0"/>
          </a:p>
        </p:txBody>
      </p:sp>
      <p:pic>
        <p:nvPicPr>
          <p:cNvPr id="5" name="Picture 2">
            <a:extLst>
              <a:ext uri="{FF2B5EF4-FFF2-40B4-BE49-F238E27FC236}">
                <a16:creationId xmlns:a16="http://schemas.microsoft.com/office/drawing/2014/main" id="{EDC424EB-A517-4F07-AFAB-89FA400EA27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324013" y="1845734"/>
            <a:ext cx="2965742" cy="441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146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F7D7F2-55C5-461E-A552-CC579E596BDD}"/>
              </a:ext>
            </a:extLst>
          </p:cNvPr>
          <p:cNvSpPr>
            <a:spLocks noGrp="1"/>
          </p:cNvSpPr>
          <p:nvPr>
            <p:ph type="title"/>
          </p:nvPr>
        </p:nvSpPr>
        <p:spPr/>
        <p:txBody>
          <a:bodyPr vert="horz" lIns="91440" tIns="45720" rIns="91440" bIns="45720" rtlCol="0" anchor="ctr">
            <a:normAutofit/>
          </a:bodyPr>
          <a:lstStyle/>
          <a:p>
            <a:pPr algn="just"/>
            <a:br>
              <a:rPr lang="en-US" dirty="0"/>
            </a:br>
            <a:r>
              <a:rPr lang="en-US" dirty="0" err="1"/>
              <a:t>Xạ</a:t>
            </a:r>
            <a:r>
              <a:rPr lang="en-US" dirty="0"/>
              <a:t> </a:t>
            </a:r>
            <a:r>
              <a:rPr lang="en-US" dirty="0" err="1"/>
              <a:t>trị</a:t>
            </a:r>
            <a:endParaRPr lang="en-US" dirty="0"/>
          </a:p>
        </p:txBody>
      </p:sp>
      <p:sp>
        <p:nvSpPr>
          <p:cNvPr id="3" name="Chỗ dành sẵn cho Nội dung 2">
            <a:extLst>
              <a:ext uri="{FF2B5EF4-FFF2-40B4-BE49-F238E27FC236}">
                <a16:creationId xmlns:a16="http://schemas.microsoft.com/office/drawing/2014/main" id="{3B5371CC-77F3-4514-875E-1A8296ED9562}"/>
              </a:ext>
            </a:extLst>
          </p:cNvPr>
          <p:cNvSpPr>
            <a:spLocks noGrp="1"/>
          </p:cNvSpPr>
          <p:nvPr>
            <p:ph sz="half" idx="1"/>
          </p:nvPr>
        </p:nvSpPr>
        <p:spPr>
          <a:xfrm>
            <a:off x="1097280" y="1825625"/>
            <a:ext cx="5809546" cy="4409922"/>
          </a:xfrm>
        </p:spPr>
        <p:txBody>
          <a:bodyPr vert="horz" lIns="91440" tIns="45720" rIns="91440" bIns="45720" rtlCol="0">
            <a:normAutofit fontScale="92500" lnSpcReduction="20000"/>
          </a:bodyPr>
          <a:lstStyle/>
          <a:p>
            <a:pPr marL="0" indent="0" algn="just">
              <a:lnSpc>
                <a:spcPct val="110000"/>
              </a:lnSpc>
              <a:spcBef>
                <a:spcPts val="600"/>
              </a:spcBef>
              <a:spcAft>
                <a:spcPts val="600"/>
              </a:spcAft>
              <a:buNone/>
            </a:pP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tia</a:t>
            </a:r>
            <a:r>
              <a:rPr lang="en-US" sz="2400" dirty="0"/>
              <a:t> </a:t>
            </a:r>
            <a:r>
              <a:rPr lang="en-US" sz="2400" dirty="0" err="1"/>
              <a:t>xạ</a:t>
            </a:r>
            <a:r>
              <a:rPr lang="en-US" sz="2400" dirty="0"/>
              <a:t> </a:t>
            </a:r>
            <a:r>
              <a:rPr lang="en-US" sz="2400" dirty="0" err="1"/>
              <a:t>tiêu</a:t>
            </a:r>
            <a:r>
              <a:rPr lang="en-US" sz="2400" dirty="0"/>
              <a:t> </a:t>
            </a:r>
            <a:r>
              <a:rPr lang="en-US" sz="2400" dirty="0" err="1"/>
              <a:t>diệt</a:t>
            </a:r>
            <a:r>
              <a:rPr lang="en-US" sz="2400" dirty="0"/>
              <a:t> </a:t>
            </a:r>
            <a:r>
              <a:rPr lang="en-US" sz="2400" dirty="0" err="1"/>
              <a:t>tế</a:t>
            </a:r>
            <a:r>
              <a:rPr lang="en-US" sz="2400" dirty="0"/>
              <a:t> </a:t>
            </a:r>
            <a:r>
              <a:rPr lang="en-US" sz="2400" dirty="0" err="1"/>
              <a:t>bào</a:t>
            </a:r>
            <a:r>
              <a:rPr lang="en-US" sz="2400" dirty="0"/>
              <a:t> </a:t>
            </a:r>
            <a:r>
              <a:rPr lang="en-US" sz="2400" dirty="0" err="1"/>
              <a:t>ung</a:t>
            </a:r>
            <a:r>
              <a:rPr lang="en-US" sz="2400" dirty="0"/>
              <a:t> </a:t>
            </a:r>
            <a:r>
              <a:rPr lang="en-US" sz="2400" dirty="0" err="1"/>
              <a:t>thư</a:t>
            </a:r>
            <a:r>
              <a:rPr lang="en-US" sz="2400" dirty="0"/>
              <a:t>, </a:t>
            </a:r>
            <a:r>
              <a:rPr lang="en-US" sz="2400" dirty="0" err="1"/>
              <a:t>phá</a:t>
            </a:r>
            <a:r>
              <a:rPr lang="en-US" sz="2400" dirty="0"/>
              <a:t> </a:t>
            </a:r>
            <a:r>
              <a:rPr lang="en-US" sz="2400" dirty="0" err="1"/>
              <a:t>hủy</a:t>
            </a:r>
            <a:r>
              <a:rPr lang="en-US" sz="2400" dirty="0"/>
              <a:t>, </a:t>
            </a:r>
            <a:r>
              <a:rPr lang="en-US" sz="2400" dirty="0" err="1"/>
              <a:t>làm</a:t>
            </a:r>
            <a:r>
              <a:rPr lang="en-US" sz="2400" dirty="0"/>
              <a:t> </a:t>
            </a:r>
            <a:r>
              <a:rPr lang="en-US" sz="2400" dirty="0" err="1"/>
              <a:t>chậm</a:t>
            </a:r>
            <a:r>
              <a:rPr lang="en-US" sz="2400" dirty="0"/>
              <a:t> </a:t>
            </a:r>
            <a:r>
              <a:rPr lang="en-US" sz="2400" dirty="0" err="1"/>
              <a:t>tốc</a:t>
            </a:r>
            <a:r>
              <a:rPr lang="en-US" sz="2400" dirty="0"/>
              <a:t> </a:t>
            </a:r>
            <a:r>
              <a:rPr lang="en-US" sz="2400" dirty="0" err="1"/>
              <a:t>độ</a:t>
            </a:r>
            <a:r>
              <a:rPr lang="en-US" sz="2400" dirty="0"/>
              <a:t> </a:t>
            </a:r>
            <a:r>
              <a:rPr lang="en-US" sz="2400" dirty="0" err="1"/>
              <a:t>phát</a:t>
            </a:r>
            <a:r>
              <a:rPr lang="en-US" sz="2400" dirty="0"/>
              <a:t> </a:t>
            </a:r>
            <a:r>
              <a:rPr lang="en-US" sz="2400" dirty="0" err="1"/>
              <a:t>triển</a:t>
            </a:r>
            <a:r>
              <a:rPr lang="en-US" sz="2400" dirty="0"/>
              <a:t> </a:t>
            </a:r>
            <a:r>
              <a:rPr lang="en-US" sz="2400" dirty="0" err="1"/>
              <a:t>của</a:t>
            </a:r>
            <a:r>
              <a:rPr lang="en-US" sz="2400" dirty="0"/>
              <a:t> </a:t>
            </a:r>
            <a:r>
              <a:rPr lang="en-US" sz="2400" dirty="0" err="1"/>
              <a:t>khối</a:t>
            </a:r>
            <a:r>
              <a:rPr lang="en-US" sz="2400" dirty="0"/>
              <a:t> u</a:t>
            </a:r>
          </a:p>
          <a:p>
            <a:pPr marL="0" indent="0" algn="just">
              <a:lnSpc>
                <a:spcPct val="110000"/>
              </a:lnSpc>
              <a:spcBef>
                <a:spcPts val="600"/>
              </a:spcBef>
              <a:spcAft>
                <a:spcPts val="600"/>
              </a:spcAft>
              <a:buNone/>
            </a:pPr>
            <a:r>
              <a:rPr lang="en-US" sz="2400" dirty="0"/>
              <a:t>- </a:t>
            </a:r>
            <a:r>
              <a:rPr lang="en-US" sz="2400" dirty="0" err="1"/>
              <a:t>Có</a:t>
            </a:r>
            <a:r>
              <a:rPr lang="en-US" sz="2400" dirty="0"/>
              <a:t> </a:t>
            </a:r>
            <a:r>
              <a:rPr lang="en-US" sz="2400" dirty="0" err="1"/>
              <a:t>hiệu</a:t>
            </a:r>
            <a:r>
              <a:rPr lang="en-US" sz="2400" dirty="0"/>
              <a:t> </a:t>
            </a:r>
            <a:r>
              <a:rPr lang="en-US" sz="2400" dirty="0" err="1"/>
              <a:t>quả</a:t>
            </a:r>
            <a:r>
              <a:rPr lang="en-US" sz="2400" dirty="0"/>
              <a:t> </a:t>
            </a:r>
            <a:r>
              <a:rPr lang="en-US" sz="2400" dirty="0" err="1"/>
              <a:t>tương</a:t>
            </a:r>
            <a:r>
              <a:rPr lang="en-US" sz="2400" dirty="0"/>
              <a:t> </a:t>
            </a:r>
            <a:r>
              <a:rPr lang="en-US" sz="2400" dirty="0" err="1"/>
              <a:t>đương</a:t>
            </a:r>
            <a:r>
              <a:rPr lang="en-US" sz="2400" dirty="0"/>
              <a:t> </a:t>
            </a:r>
            <a:r>
              <a:rPr lang="en-US" sz="2400" dirty="0" err="1"/>
              <a:t>với</a:t>
            </a:r>
            <a:r>
              <a:rPr lang="en-US" sz="2400" dirty="0"/>
              <a:t> </a:t>
            </a:r>
            <a:r>
              <a:rPr lang="en-US" sz="2400" dirty="0" err="1"/>
              <a:t>phẫu</a:t>
            </a:r>
            <a:r>
              <a:rPr lang="en-US" sz="2400" dirty="0"/>
              <a:t> </a:t>
            </a:r>
            <a:r>
              <a:rPr lang="en-US" sz="2400" dirty="0" err="1"/>
              <a:t>thuật</a:t>
            </a:r>
            <a:r>
              <a:rPr lang="en-US" sz="2400" dirty="0"/>
              <a:t> </a:t>
            </a:r>
            <a:r>
              <a:rPr lang="en-US" sz="2400" dirty="0" err="1"/>
              <a:t>triệt</a:t>
            </a:r>
            <a:r>
              <a:rPr lang="en-US" sz="2400" dirty="0"/>
              <a:t> </a:t>
            </a:r>
            <a:r>
              <a:rPr lang="en-US" sz="2400" dirty="0" err="1"/>
              <a:t>căn</a:t>
            </a:r>
            <a:r>
              <a:rPr lang="en-US" sz="2400" dirty="0"/>
              <a:t> </a:t>
            </a:r>
            <a:r>
              <a:rPr lang="en-US" sz="2400" dirty="0" err="1"/>
              <a:t>đối</a:t>
            </a:r>
            <a:r>
              <a:rPr lang="en-US" sz="2400" dirty="0"/>
              <a:t> </a:t>
            </a:r>
            <a:r>
              <a:rPr lang="en-US" sz="2400" dirty="0" err="1"/>
              <a:t>với</a:t>
            </a:r>
            <a:r>
              <a:rPr lang="en-US" sz="2400" dirty="0"/>
              <a:t> </a:t>
            </a:r>
            <a:r>
              <a:rPr lang="en-US" sz="2400" dirty="0" err="1"/>
              <a:t>các</a:t>
            </a:r>
            <a:r>
              <a:rPr lang="en-US" sz="2400" dirty="0"/>
              <a:t> </a:t>
            </a:r>
            <a:r>
              <a:rPr lang="en-US" sz="2400" dirty="0" err="1"/>
              <a:t>bệnh</a:t>
            </a:r>
            <a:r>
              <a:rPr lang="en-US" sz="2400" dirty="0"/>
              <a:t> </a:t>
            </a:r>
            <a:r>
              <a:rPr lang="en-US" sz="2400" dirty="0" err="1"/>
              <a:t>nhân</a:t>
            </a:r>
            <a:r>
              <a:rPr lang="en-US" sz="2400" dirty="0"/>
              <a:t> ở </a:t>
            </a:r>
            <a:r>
              <a:rPr lang="en-US" sz="2400" dirty="0" err="1"/>
              <a:t>giai</a:t>
            </a:r>
            <a:r>
              <a:rPr lang="en-US" sz="2400" dirty="0"/>
              <a:t> </a:t>
            </a:r>
            <a:r>
              <a:rPr lang="en-US" sz="2400" dirty="0" err="1"/>
              <a:t>đoạn</a:t>
            </a:r>
            <a:r>
              <a:rPr lang="en-US" sz="2400" dirty="0"/>
              <a:t> </a:t>
            </a:r>
            <a:r>
              <a:rPr lang="en-US" sz="2400" dirty="0" err="1"/>
              <a:t>đầu</a:t>
            </a:r>
            <a:r>
              <a:rPr lang="en-US" sz="2400" dirty="0"/>
              <a:t>, </a:t>
            </a:r>
            <a:r>
              <a:rPr lang="en-US" sz="2400" dirty="0" err="1"/>
              <a:t>không</a:t>
            </a:r>
            <a:r>
              <a:rPr lang="en-US" sz="2400" dirty="0"/>
              <a:t> </a:t>
            </a:r>
            <a:r>
              <a:rPr lang="en-US" sz="2400" dirty="0" err="1"/>
              <a:t>thể</a:t>
            </a:r>
            <a:r>
              <a:rPr lang="en-US" sz="2400" dirty="0"/>
              <a:t> </a:t>
            </a:r>
            <a:r>
              <a:rPr lang="en-US" sz="2400" dirty="0" err="1"/>
              <a:t>phẫu</a:t>
            </a:r>
            <a:r>
              <a:rPr lang="en-US" sz="2400" dirty="0"/>
              <a:t> </a:t>
            </a:r>
            <a:r>
              <a:rPr lang="en-US" sz="2400" dirty="0" err="1"/>
              <a:t>thuật</a:t>
            </a:r>
            <a:endParaRPr lang="en-US" sz="2400" dirty="0"/>
          </a:p>
          <a:p>
            <a:pPr marL="0" indent="0" algn="just">
              <a:lnSpc>
                <a:spcPct val="110000"/>
              </a:lnSpc>
              <a:spcBef>
                <a:spcPts val="600"/>
              </a:spcBef>
              <a:spcAft>
                <a:spcPts val="600"/>
              </a:spcAft>
              <a:buNone/>
            </a:pPr>
            <a:r>
              <a:rPr lang="en-US" sz="2400" dirty="0"/>
              <a:t>- </a:t>
            </a:r>
            <a:r>
              <a:rPr lang="en-US" sz="2400" dirty="0" err="1"/>
              <a:t>Chỉ</a:t>
            </a:r>
            <a:r>
              <a:rPr lang="en-US" sz="2400" dirty="0"/>
              <a:t> </a:t>
            </a:r>
            <a:r>
              <a:rPr lang="en-US" sz="2400" dirty="0" err="1"/>
              <a:t>định</a:t>
            </a:r>
            <a:endParaRPr lang="en-US" sz="2400" dirty="0"/>
          </a:p>
          <a:p>
            <a:pPr marL="0" indent="0" algn="just">
              <a:lnSpc>
                <a:spcPct val="110000"/>
              </a:lnSpc>
              <a:spcBef>
                <a:spcPts val="600"/>
              </a:spcBef>
              <a:spcAft>
                <a:spcPts val="600"/>
              </a:spcAft>
              <a:buNone/>
            </a:pPr>
            <a:r>
              <a:rPr lang="en-US" sz="1800" dirty="0"/>
              <a:t>+ </a:t>
            </a:r>
            <a:r>
              <a:rPr lang="en-US" sz="1800" dirty="0" err="1"/>
              <a:t>Giai</a:t>
            </a:r>
            <a:r>
              <a:rPr lang="en-US" sz="1800" dirty="0"/>
              <a:t> </a:t>
            </a:r>
            <a:r>
              <a:rPr lang="en-US" sz="1800" dirty="0" err="1"/>
              <a:t>đoạn</a:t>
            </a:r>
            <a:r>
              <a:rPr lang="en-US" sz="1800" dirty="0"/>
              <a:t> </a:t>
            </a:r>
            <a:r>
              <a:rPr lang="en-US" sz="1800" dirty="0" err="1"/>
              <a:t>sớm</a:t>
            </a:r>
            <a:r>
              <a:rPr lang="en-US" sz="1800" dirty="0"/>
              <a:t> </a:t>
            </a:r>
            <a:r>
              <a:rPr lang="en-US" sz="1800" dirty="0" err="1"/>
              <a:t>không</a:t>
            </a:r>
            <a:r>
              <a:rPr lang="en-US" sz="1800" dirty="0"/>
              <a:t> </a:t>
            </a:r>
            <a:r>
              <a:rPr lang="en-US" sz="1800" dirty="0" err="1"/>
              <a:t>thể</a:t>
            </a:r>
            <a:r>
              <a:rPr lang="en-US" sz="1800" dirty="0"/>
              <a:t> </a:t>
            </a:r>
            <a:r>
              <a:rPr lang="en-US" sz="1800" dirty="0" err="1"/>
              <a:t>phẫu</a:t>
            </a:r>
            <a:r>
              <a:rPr lang="en-US" sz="1800" dirty="0"/>
              <a:t> </a:t>
            </a:r>
            <a:r>
              <a:rPr lang="en-US" sz="1800" dirty="0" err="1"/>
              <a:t>thuật</a:t>
            </a:r>
            <a:r>
              <a:rPr lang="en-US" sz="1800" dirty="0"/>
              <a:t> </a:t>
            </a:r>
            <a:r>
              <a:rPr lang="en-US" sz="1800" dirty="0" err="1"/>
              <a:t>triệt</a:t>
            </a:r>
            <a:r>
              <a:rPr lang="en-US" sz="1800" dirty="0"/>
              <a:t> </a:t>
            </a:r>
            <a:r>
              <a:rPr lang="en-US" sz="1800" dirty="0" err="1"/>
              <a:t>căn</a:t>
            </a:r>
            <a:endParaRPr lang="en-US" sz="1800" dirty="0"/>
          </a:p>
          <a:p>
            <a:pPr marL="0" indent="0" algn="just">
              <a:lnSpc>
                <a:spcPct val="110000"/>
              </a:lnSpc>
              <a:spcBef>
                <a:spcPts val="600"/>
              </a:spcBef>
              <a:spcAft>
                <a:spcPts val="600"/>
              </a:spcAft>
              <a:buNone/>
            </a:pPr>
            <a:r>
              <a:rPr lang="en-US" sz="1800" dirty="0"/>
              <a:t>+ </a:t>
            </a:r>
            <a:r>
              <a:rPr lang="en-US" sz="1800" dirty="0" err="1"/>
              <a:t>Giai</a:t>
            </a:r>
            <a:r>
              <a:rPr lang="en-US" sz="1800" dirty="0"/>
              <a:t> </a:t>
            </a:r>
            <a:r>
              <a:rPr lang="en-US" sz="1800" dirty="0" err="1"/>
              <a:t>đoạn</a:t>
            </a:r>
            <a:r>
              <a:rPr lang="en-US" sz="1800" dirty="0"/>
              <a:t> </a:t>
            </a:r>
            <a:r>
              <a:rPr lang="en-US" sz="1800" dirty="0" err="1"/>
              <a:t>muộn</a:t>
            </a:r>
            <a:r>
              <a:rPr lang="en-US" sz="1800" dirty="0"/>
              <a:t> (III, IV)</a:t>
            </a:r>
          </a:p>
          <a:p>
            <a:pPr marL="0" indent="0" algn="just">
              <a:lnSpc>
                <a:spcPct val="110000"/>
              </a:lnSpc>
              <a:spcBef>
                <a:spcPts val="600"/>
              </a:spcBef>
              <a:spcAft>
                <a:spcPts val="600"/>
              </a:spcAft>
              <a:buNone/>
            </a:pPr>
            <a:r>
              <a:rPr lang="en-US" sz="2400" dirty="0"/>
              <a:t>- </a:t>
            </a:r>
            <a:r>
              <a:rPr lang="en-US" sz="2400" dirty="0" err="1"/>
              <a:t>Biến</a:t>
            </a:r>
            <a:r>
              <a:rPr lang="en-US" sz="2400" dirty="0"/>
              <a:t> </a:t>
            </a:r>
            <a:r>
              <a:rPr lang="en-US" sz="2400" dirty="0" err="1"/>
              <a:t>chứng</a:t>
            </a:r>
            <a:endParaRPr lang="en-US" sz="2400" dirty="0"/>
          </a:p>
          <a:p>
            <a:pPr marL="0" indent="0" algn="just">
              <a:lnSpc>
                <a:spcPct val="110000"/>
              </a:lnSpc>
              <a:spcBef>
                <a:spcPts val="600"/>
              </a:spcBef>
              <a:spcAft>
                <a:spcPts val="600"/>
              </a:spcAft>
              <a:buNone/>
            </a:pPr>
            <a:r>
              <a:rPr lang="en-US" sz="1800" dirty="0"/>
              <a:t>+ </a:t>
            </a:r>
            <a:r>
              <a:rPr lang="en-US" sz="1800" dirty="0" err="1"/>
              <a:t>Sớm</a:t>
            </a:r>
            <a:r>
              <a:rPr lang="en-US" sz="1800" dirty="0"/>
              <a:t>: </a:t>
            </a:r>
            <a:r>
              <a:rPr lang="en-US" sz="1800" dirty="0" err="1"/>
              <a:t>chán</a:t>
            </a:r>
            <a:r>
              <a:rPr lang="en-US" sz="1800" dirty="0"/>
              <a:t> </a:t>
            </a:r>
            <a:r>
              <a:rPr lang="en-US" sz="1800" dirty="0" err="1"/>
              <a:t>ăn</a:t>
            </a:r>
            <a:r>
              <a:rPr lang="en-US" sz="1800" dirty="0"/>
              <a:t>, </a:t>
            </a:r>
            <a:r>
              <a:rPr lang="en-US" sz="1800" dirty="0" err="1"/>
              <a:t>buồn</a:t>
            </a:r>
            <a:r>
              <a:rPr lang="en-US" sz="1800" dirty="0"/>
              <a:t> </a:t>
            </a:r>
            <a:r>
              <a:rPr lang="en-US" sz="1800" dirty="0" err="1"/>
              <a:t>nôn</a:t>
            </a:r>
            <a:r>
              <a:rPr lang="en-US" sz="1800" dirty="0"/>
              <a:t>, </a:t>
            </a:r>
            <a:r>
              <a:rPr lang="en-US" sz="1800" dirty="0" err="1"/>
              <a:t>rụng</a:t>
            </a:r>
            <a:r>
              <a:rPr lang="en-US" sz="1800" dirty="0"/>
              <a:t> </a:t>
            </a:r>
            <a:r>
              <a:rPr lang="en-US" sz="1800" dirty="0" err="1"/>
              <a:t>tóc</a:t>
            </a:r>
            <a:r>
              <a:rPr lang="en-US" sz="1800" dirty="0"/>
              <a:t>,...</a:t>
            </a:r>
          </a:p>
          <a:p>
            <a:pPr marL="0" indent="0" algn="just">
              <a:lnSpc>
                <a:spcPct val="110000"/>
              </a:lnSpc>
              <a:spcBef>
                <a:spcPts val="600"/>
              </a:spcBef>
              <a:spcAft>
                <a:spcPts val="600"/>
              </a:spcAft>
              <a:buNone/>
            </a:pPr>
            <a:r>
              <a:rPr lang="en-US" sz="1800" dirty="0"/>
              <a:t>+ </a:t>
            </a:r>
            <a:r>
              <a:rPr lang="en-US" sz="1800" dirty="0" err="1"/>
              <a:t>Muộn</a:t>
            </a:r>
            <a:r>
              <a:rPr lang="en-US" sz="1800" dirty="0"/>
              <a:t>: </a:t>
            </a:r>
            <a:r>
              <a:rPr lang="en-US" sz="1800" dirty="0" err="1"/>
              <a:t>viêm</a:t>
            </a:r>
            <a:r>
              <a:rPr lang="en-US" sz="1800" dirty="0"/>
              <a:t> da, </a:t>
            </a:r>
            <a:r>
              <a:rPr lang="en-US" sz="1800" dirty="0" err="1"/>
              <a:t>xơ</a:t>
            </a:r>
            <a:r>
              <a:rPr lang="en-US" sz="1800" dirty="0"/>
              <a:t> </a:t>
            </a:r>
            <a:r>
              <a:rPr lang="en-US" sz="1800" dirty="0" err="1"/>
              <a:t>phổi</a:t>
            </a:r>
            <a:r>
              <a:rPr lang="en-US" sz="1800" dirty="0"/>
              <a:t>,...</a:t>
            </a:r>
          </a:p>
        </p:txBody>
      </p:sp>
      <p:pic>
        <p:nvPicPr>
          <p:cNvPr id="5" name="Picture 2">
            <a:extLst>
              <a:ext uri="{FF2B5EF4-FFF2-40B4-BE49-F238E27FC236}">
                <a16:creationId xmlns:a16="http://schemas.microsoft.com/office/drawing/2014/main" id="{4F39CC31-378E-40AC-A4B2-94778611662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7033486" y="2256694"/>
            <a:ext cx="4937125" cy="370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53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A03B35-85B0-4794-AA8C-FB395AA107BF}"/>
              </a:ext>
            </a:extLst>
          </p:cNvPr>
          <p:cNvSpPr>
            <a:spLocks noGrp="1"/>
          </p:cNvSpPr>
          <p:nvPr>
            <p:ph type="title"/>
          </p:nvPr>
        </p:nvSpPr>
        <p:spPr/>
        <p:txBody>
          <a:bodyPr vert="horz" lIns="91440" tIns="45720" rIns="91440" bIns="45720" rtlCol="0" anchor="ctr">
            <a:normAutofit/>
          </a:bodyPr>
          <a:lstStyle/>
          <a:p>
            <a:br>
              <a:rPr lang="en-US" dirty="0"/>
            </a:br>
            <a:r>
              <a:rPr lang="en-US" dirty="0" err="1"/>
              <a:t>Hoá</a:t>
            </a:r>
            <a:r>
              <a:rPr lang="en-US" dirty="0"/>
              <a:t> </a:t>
            </a:r>
            <a:r>
              <a:rPr lang="en-US" dirty="0" err="1"/>
              <a:t>trị</a:t>
            </a:r>
            <a:endParaRPr lang="en-US" dirty="0"/>
          </a:p>
        </p:txBody>
      </p:sp>
      <p:sp>
        <p:nvSpPr>
          <p:cNvPr id="3" name="Chỗ dành sẵn cho Nội dung 2">
            <a:extLst>
              <a:ext uri="{FF2B5EF4-FFF2-40B4-BE49-F238E27FC236}">
                <a16:creationId xmlns:a16="http://schemas.microsoft.com/office/drawing/2014/main" id="{569D1079-C1B2-4CB2-89BF-BDFC8CA8C0CD}"/>
              </a:ext>
            </a:extLst>
          </p:cNvPr>
          <p:cNvSpPr>
            <a:spLocks noGrp="1"/>
          </p:cNvSpPr>
          <p:nvPr>
            <p:ph idx="1"/>
          </p:nvPr>
        </p:nvSpPr>
        <p:spPr>
          <a:xfrm>
            <a:off x="1097280" y="1957389"/>
            <a:ext cx="10256520" cy="4024312"/>
          </a:xfrm>
        </p:spPr>
        <p:txBody>
          <a:bodyPr vert="horz" lIns="91440" tIns="45720" rIns="91440" bIns="45720" rtlCol="0">
            <a:normAutofit lnSpcReduction="10000"/>
          </a:bodyPr>
          <a:lstStyle/>
          <a:p>
            <a:pPr marL="0" indent="0" algn="just">
              <a:lnSpc>
                <a:spcPct val="120000"/>
              </a:lnSpc>
              <a:spcBef>
                <a:spcPts val="600"/>
              </a:spcBef>
              <a:spcAft>
                <a:spcPts val="600"/>
              </a:spcAft>
              <a:buNone/>
            </a:pPr>
            <a:r>
              <a:rPr lang="en-US" sz="2800" dirty="0"/>
              <a:t>- </a:t>
            </a:r>
            <a:r>
              <a:rPr lang="en-US" sz="2800" dirty="0" err="1"/>
              <a:t>Áp</a:t>
            </a:r>
            <a:r>
              <a:rPr lang="en-US" sz="2800" dirty="0"/>
              <a:t> </a:t>
            </a:r>
            <a:r>
              <a:rPr lang="en-US" sz="2800" dirty="0" err="1"/>
              <a:t>dụng</a:t>
            </a:r>
            <a:r>
              <a:rPr lang="en-US" sz="2800" dirty="0"/>
              <a:t> </a:t>
            </a:r>
            <a:r>
              <a:rPr lang="en-US" sz="2800" dirty="0" err="1"/>
              <a:t>cho</a:t>
            </a:r>
            <a:r>
              <a:rPr lang="en-US" sz="2800" dirty="0"/>
              <a:t> </a:t>
            </a:r>
            <a:r>
              <a:rPr lang="en-US" sz="2800" dirty="0" err="1"/>
              <a:t>những</a:t>
            </a:r>
            <a:r>
              <a:rPr lang="en-US" sz="2800" dirty="0"/>
              <a:t> </a:t>
            </a:r>
            <a:r>
              <a:rPr lang="en-US" sz="2800" dirty="0" err="1"/>
              <a:t>bệnh</a:t>
            </a:r>
            <a:r>
              <a:rPr lang="en-US" sz="2800" dirty="0"/>
              <a:t> </a:t>
            </a:r>
            <a:r>
              <a:rPr lang="en-US" sz="2800" dirty="0" err="1"/>
              <a:t>nhân</a:t>
            </a:r>
            <a:r>
              <a:rPr lang="en-US" sz="2800" dirty="0"/>
              <a:t> ở </a:t>
            </a:r>
            <a:r>
              <a:rPr lang="en-US" sz="2800" dirty="0" err="1"/>
              <a:t>giai</a:t>
            </a:r>
            <a:r>
              <a:rPr lang="en-US" sz="2800" dirty="0"/>
              <a:t> </a:t>
            </a:r>
            <a:r>
              <a:rPr lang="en-US" sz="2800" dirty="0" err="1"/>
              <a:t>đoạn</a:t>
            </a:r>
            <a:r>
              <a:rPr lang="en-US" sz="2800" dirty="0"/>
              <a:t> </a:t>
            </a:r>
            <a:r>
              <a:rPr lang="en-US" sz="2800" dirty="0" err="1"/>
              <a:t>muộn</a:t>
            </a:r>
            <a:r>
              <a:rPr lang="en-US" sz="2800" dirty="0"/>
              <a:t> (III, IV)</a:t>
            </a:r>
          </a:p>
          <a:p>
            <a:pPr marL="0" indent="0" algn="just">
              <a:lnSpc>
                <a:spcPct val="120000"/>
              </a:lnSpc>
              <a:spcBef>
                <a:spcPts val="600"/>
              </a:spcBef>
              <a:spcAft>
                <a:spcPts val="600"/>
              </a:spcAft>
              <a:buNone/>
            </a:pPr>
            <a:r>
              <a:rPr lang="en-US" sz="2800" dirty="0"/>
              <a:t>- </a:t>
            </a:r>
            <a:r>
              <a:rPr lang="en-US" sz="2800" dirty="0" err="1"/>
              <a:t>Kết</a:t>
            </a:r>
            <a:r>
              <a:rPr lang="en-US" sz="2800" dirty="0"/>
              <a:t> </a:t>
            </a:r>
            <a:r>
              <a:rPr lang="en-US" sz="2800" dirty="0" err="1"/>
              <a:t>hợp</a:t>
            </a:r>
            <a:r>
              <a:rPr lang="en-US" sz="2800" dirty="0"/>
              <a:t> </a:t>
            </a:r>
            <a:r>
              <a:rPr lang="en-US" sz="2800" dirty="0" err="1"/>
              <a:t>điều</a:t>
            </a:r>
            <a:r>
              <a:rPr lang="en-US" sz="2800" dirty="0"/>
              <a:t> </a:t>
            </a:r>
            <a:r>
              <a:rPr lang="en-US" sz="2800" dirty="0" err="1"/>
              <a:t>trị</a:t>
            </a:r>
            <a:r>
              <a:rPr lang="en-US" sz="2800" dirty="0"/>
              <a:t> </a:t>
            </a:r>
            <a:r>
              <a:rPr lang="en-US" sz="2800" dirty="0" err="1"/>
              <a:t>với</a:t>
            </a:r>
            <a:r>
              <a:rPr lang="en-US" sz="2800" dirty="0"/>
              <a:t> </a:t>
            </a:r>
            <a:r>
              <a:rPr lang="en-US" sz="2800" dirty="0" err="1"/>
              <a:t>phẫu</a:t>
            </a:r>
            <a:r>
              <a:rPr lang="en-US" sz="2800" dirty="0"/>
              <a:t> </a:t>
            </a:r>
            <a:r>
              <a:rPr lang="en-US" sz="2800" dirty="0" err="1"/>
              <a:t>thuật</a:t>
            </a:r>
            <a:r>
              <a:rPr lang="en-US" sz="2800" dirty="0"/>
              <a:t> </a:t>
            </a:r>
            <a:r>
              <a:rPr lang="en-US" sz="2800" dirty="0" err="1"/>
              <a:t>hoặc</a:t>
            </a:r>
            <a:r>
              <a:rPr lang="en-US" sz="2800" dirty="0"/>
              <a:t> </a:t>
            </a:r>
            <a:r>
              <a:rPr lang="en-US" sz="2800" dirty="0" err="1"/>
              <a:t>xạ</a:t>
            </a:r>
            <a:r>
              <a:rPr lang="en-US" sz="2800" dirty="0"/>
              <a:t> </a:t>
            </a:r>
            <a:r>
              <a:rPr lang="en-US" sz="2800" dirty="0" err="1"/>
              <a:t>trị</a:t>
            </a:r>
            <a:r>
              <a:rPr lang="en-US" sz="2800" dirty="0"/>
              <a:t> </a:t>
            </a:r>
            <a:r>
              <a:rPr lang="en-US" sz="2800" dirty="0" err="1"/>
              <a:t>làm</a:t>
            </a:r>
            <a:r>
              <a:rPr lang="en-US" sz="2800" dirty="0"/>
              <a:t> </a:t>
            </a:r>
            <a:r>
              <a:rPr lang="en-US" sz="2800" dirty="0" err="1"/>
              <a:t>giảm</a:t>
            </a:r>
            <a:r>
              <a:rPr lang="en-US" sz="2800" dirty="0"/>
              <a:t> </a:t>
            </a:r>
            <a:r>
              <a:rPr lang="en-US" sz="2800" dirty="0" err="1"/>
              <a:t>kích</a:t>
            </a:r>
            <a:r>
              <a:rPr lang="en-US" sz="2800" dirty="0"/>
              <a:t> </a:t>
            </a:r>
            <a:r>
              <a:rPr lang="en-US" sz="2800" dirty="0" err="1"/>
              <a:t>thước</a:t>
            </a:r>
            <a:r>
              <a:rPr lang="en-US" sz="2800" dirty="0"/>
              <a:t> </a:t>
            </a:r>
            <a:r>
              <a:rPr lang="en-US" sz="2800" dirty="0" err="1"/>
              <a:t>khối</a:t>
            </a:r>
            <a:r>
              <a:rPr lang="en-US" sz="2800" dirty="0"/>
              <a:t> u, </a:t>
            </a:r>
            <a:r>
              <a:rPr lang="en-US" sz="2800" dirty="0" err="1"/>
              <a:t>tiêu</a:t>
            </a:r>
            <a:r>
              <a:rPr lang="en-US" sz="2800" dirty="0"/>
              <a:t> </a:t>
            </a:r>
            <a:r>
              <a:rPr lang="en-US" sz="2800" dirty="0" err="1"/>
              <a:t>diệt</a:t>
            </a:r>
            <a:r>
              <a:rPr lang="en-US" sz="2800" dirty="0"/>
              <a:t> </a:t>
            </a:r>
            <a:r>
              <a:rPr lang="en-US" sz="2800" dirty="0" err="1"/>
              <a:t>những</a:t>
            </a:r>
            <a:r>
              <a:rPr lang="en-US" sz="2800" dirty="0"/>
              <a:t> </a:t>
            </a:r>
            <a:r>
              <a:rPr lang="en-US" sz="2800" dirty="0" err="1"/>
              <a:t>tế</a:t>
            </a:r>
            <a:r>
              <a:rPr lang="en-US" sz="2800" dirty="0"/>
              <a:t> </a:t>
            </a:r>
            <a:r>
              <a:rPr lang="en-US" sz="2800" dirty="0" err="1"/>
              <a:t>bào</a:t>
            </a:r>
            <a:r>
              <a:rPr lang="en-US" sz="2800" dirty="0"/>
              <a:t> </a:t>
            </a:r>
            <a:r>
              <a:rPr lang="en-US" sz="2800" dirty="0" err="1"/>
              <a:t>còn</a:t>
            </a:r>
            <a:r>
              <a:rPr lang="en-US" sz="2800" dirty="0"/>
              <a:t> </a:t>
            </a:r>
            <a:r>
              <a:rPr lang="en-US" sz="2800" dirty="0" err="1"/>
              <a:t>sót</a:t>
            </a:r>
            <a:r>
              <a:rPr lang="en-US" sz="2800" dirty="0"/>
              <a:t> </a:t>
            </a:r>
            <a:r>
              <a:rPr lang="en-US" sz="2800" dirty="0" err="1"/>
              <a:t>lại</a:t>
            </a:r>
            <a:r>
              <a:rPr lang="en-US" sz="2800" dirty="0"/>
              <a:t> </a:t>
            </a:r>
            <a:r>
              <a:rPr lang="en-US" sz="2800" dirty="0" err="1"/>
              <a:t>trong</a:t>
            </a:r>
            <a:r>
              <a:rPr lang="en-US" sz="2800" dirty="0"/>
              <a:t> </a:t>
            </a:r>
            <a:r>
              <a:rPr lang="en-US" sz="2800" dirty="0" err="1"/>
              <a:t>cơ</a:t>
            </a:r>
            <a:r>
              <a:rPr lang="en-US" sz="2800" dirty="0"/>
              <a:t> </a:t>
            </a:r>
            <a:r>
              <a:rPr lang="en-US" sz="2800" dirty="0" err="1"/>
              <a:t>thể</a:t>
            </a:r>
            <a:endParaRPr lang="en-US" sz="2800" dirty="0"/>
          </a:p>
          <a:p>
            <a:pPr marL="0" indent="0" algn="just">
              <a:lnSpc>
                <a:spcPct val="120000"/>
              </a:lnSpc>
              <a:spcBef>
                <a:spcPts val="600"/>
              </a:spcBef>
              <a:spcAft>
                <a:spcPts val="600"/>
              </a:spcAft>
              <a:buNone/>
            </a:pPr>
            <a:r>
              <a:rPr lang="en-US" sz="2800" dirty="0"/>
              <a:t>- </a:t>
            </a:r>
            <a:r>
              <a:rPr lang="en-US" sz="2800" dirty="0" err="1"/>
              <a:t>Nhược</a:t>
            </a:r>
            <a:r>
              <a:rPr lang="en-US" sz="2800" dirty="0"/>
              <a:t> </a:t>
            </a:r>
            <a:r>
              <a:rPr lang="en-US" sz="2800" dirty="0" err="1"/>
              <a:t>điểm</a:t>
            </a:r>
            <a:endParaRPr lang="en-US" sz="2800" dirty="0"/>
          </a:p>
          <a:p>
            <a:pPr marL="201168" lvl="1" indent="0" algn="just">
              <a:lnSpc>
                <a:spcPct val="120000"/>
              </a:lnSpc>
              <a:spcBef>
                <a:spcPts val="600"/>
              </a:spcBef>
              <a:spcAft>
                <a:spcPts val="600"/>
              </a:spcAft>
              <a:buNone/>
            </a:pP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tế</a:t>
            </a:r>
            <a:r>
              <a:rPr lang="en-US" sz="2400" dirty="0"/>
              <a:t> </a:t>
            </a:r>
            <a:r>
              <a:rPr lang="en-US" sz="2400" dirty="0" err="1"/>
              <a:t>bào</a:t>
            </a:r>
            <a:r>
              <a:rPr lang="en-US" sz="2400" dirty="0"/>
              <a:t> </a:t>
            </a:r>
            <a:r>
              <a:rPr lang="en-US" sz="2400" dirty="0" err="1"/>
              <a:t>bình</a:t>
            </a:r>
            <a:r>
              <a:rPr lang="en-US" sz="2400" dirty="0"/>
              <a:t> </a:t>
            </a:r>
            <a:r>
              <a:rPr lang="en-US" sz="2400" dirty="0" err="1"/>
              <a:t>thường</a:t>
            </a:r>
            <a:r>
              <a:rPr lang="en-US" sz="2400" dirty="0"/>
              <a:t> </a:t>
            </a:r>
            <a:r>
              <a:rPr lang="en-US" sz="2400" dirty="0" err="1"/>
              <a:t>của</a:t>
            </a:r>
            <a:r>
              <a:rPr lang="en-US" sz="2400" dirty="0"/>
              <a:t> </a:t>
            </a:r>
            <a:r>
              <a:rPr lang="en-US" sz="2400" dirty="0" err="1"/>
              <a:t>cơ</a:t>
            </a:r>
            <a:r>
              <a:rPr lang="en-US" sz="2400" dirty="0"/>
              <a:t> </a:t>
            </a:r>
            <a:r>
              <a:rPr lang="en-US" sz="2400" dirty="0" err="1"/>
              <a:t>thể</a:t>
            </a:r>
            <a:endParaRPr lang="en-US" sz="2400" dirty="0"/>
          </a:p>
          <a:p>
            <a:pPr marL="201168" lvl="1" indent="0" algn="just">
              <a:lnSpc>
                <a:spcPct val="120000"/>
              </a:lnSpc>
              <a:spcBef>
                <a:spcPts val="600"/>
              </a:spcBef>
              <a:spcAft>
                <a:spcPts val="600"/>
              </a:spcAft>
              <a:buNone/>
            </a:pPr>
            <a:r>
              <a:rPr lang="en-US" sz="2400" dirty="0"/>
              <a:t>+ </a:t>
            </a:r>
            <a:r>
              <a:rPr lang="en-US" sz="2400" dirty="0" err="1"/>
              <a:t>Tác</a:t>
            </a:r>
            <a:r>
              <a:rPr lang="en-US" sz="2400" dirty="0"/>
              <a:t> </a:t>
            </a:r>
            <a:r>
              <a:rPr lang="en-US" sz="2400" dirty="0" err="1"/>
              <a:t>dụng</a:t>
            </a:r>
            <a:r>
              <a:rPr lang="en-US" sz="2400" dirty="0"/>
              <a:t> </a:t>
            </a:r>
            <a:r>
              <a:rPr lang="en-US" sz="2400" dirty="0" err="1"/>
              <a:t>phụ</a:t>
            </a:r>
            <a:r>
              <a:rPr lang="en-US" sz="2400" dirty="0"/>
              <a:t> </a:t>
            </a:r>
            <a:r>
              <a:rPr lang="en-US" sz="2400" dirty="0" err="1"/>
              <a:t>nhiều</a:t>
            </a:r>
            <a:r>
              <a:rPr lang="en-US" sz="2400" dirty="0"/>
              <a:t>: </a:t>
            </a:r>
            <a:r>
              <a:rPr lang="en-US" sz="2400" dirty="0" err="1"/>
              <a:t>rụng</a:t>
            </a:r>
            <a:r>
              <a:rPr lang="en-US" sz="2400" dirty="0"/>
              <a:t> </a:t>
            </a:r>
            <a:r>
              <a:rPr lang="en-US" sz="2400" dirty="0" err="1"/>
              <a:t>tóc</a:t>
            </a:r>
            <a:r>
              <a:rPr lang="en-US" sz="2400" dirty="0"/>
              <a:t>, </a:t>
            </a:r>
            <a:r>
              <a:rPr lang="en-US" sz="2400" dirty="0" err="1"/>
              <a:t>suy</a:t>
            </a:r>
            <a:r>
              <a:rPr lang="en-US" sz="2400" dirty="0"/>
              <a:t> </a:t>
            </a:r>
            <a:r>
              <a:rPr lang="en-US" sz="2400" dirty="0" err="1"/>
              <a:t>tủy</a:t>
            </a:r>
            <a:r>
              <a:rPr lang="en-US" sz="2400" dirty="0"/>
              <a:t>,...</a:t>
            </a:r>
          </a:p>
          <a:p>
            <a:pPr marL="201168" lvl="1" indent="0" algn="just">
              <a:lnSpc>
                <a:spcPct val="120000"/>
              </a:lnSpc>
              <a:spcBef>
                <a:spcPts val="600"/>
              </a:spcBef>
              <a:spcAft>
                <a:spcPts val="600"/>
              </a:spcAft>
              <a:buNone/>
            </a:pPr>
            <a:r>
              <a:rPr lang="en-US" sz="2400" dirty="0"/>
              <a:t>+ </a:t>
            </a:r>
            <a:r>
              <a:rPr lang="en-US" sz="2400" dirty="0" err="1"/>
              <a:t>Tỉ</a:t>
            </a:r>
            <a:r>
              <a:rPr lang="en-US" sz="2400" dirty="0"/>
              <a:t> </a:t>
            </a:r>
            <a:r>
              <a:rPr lang="en-US" sz="2400" dirty="0" err="1"/>
              <a:t>lệ</a:t>
            </a:r>
            <a:r>
              <a:rPr lang="en-US" sz="2400" dirty="0"/>
              <a:t> </a:t>
            </a:r>
            <a:r>
              <a:rPr lang="en-US" sz="2400" dirty="0" err="1"/>
              <a:t>đáp</a:t>
            </a:r>
            <a:r>
              <a:rPr lang="en-US" sz="2400" dirty="0"/>
              <a:t> </a:t>
            </a:r>
            <a:r>
              <a:rPr lang="en-US" sz="2400" dirty="0" err="1"/>
              <a:t>ứng</a:t>
            </a:r>
            <a:r>
              <a:rPr lang="en-US" sz="2400" dirty="0"/>
              <a:t> </a:t>
            </a:r>
            <a:r>
              <a:rPr lang="en-US" sz="2400" dirty="0" err="1"/>
              <a:t>thấp</a:t>
            </a:r>
            <a:endParaRPr lang="en-US" sz="2400" dirty="0"/>
          </a:p>
        </p:txBody>
      </p:sp>
    </p:spTree>
    <p:extLst>
      <p:ext uri="{BB962C8B-B14F-4D97-AF65-F5344CB8AC3E}">
        <p14:creationId xmlns:p14="http://schemas.microsoft.com/office/powerpoint/2010/main" val="1248234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A03B35-85B0-4794-AA8C-FB395AA107BF}"/>
              </a:ext>
            </a:extLst>
          </p:cNvPr>
          <p:cNvSpPr>
            <a:spLocks noGrp="1"/>
          </p:cNvSpPr>
          <p:nvPr>
            <p:ph type="title"/>
          </p:nvPr>
        </p:nvSpPr>
        <p:spPr/>
        <p:txBody>
          <a:bodyPr vert="horz" lIns="91440" tIns="45720" rIns="91440" bIns="45720" rtlCol="0" anchor="ctr">
            <a:normAutofit/>
          </a:bodyPr>
          <a:lstStyle/>
          <a:p>
            <a:br>
              <a:rPr lang="en-US" dirty="0"/>
            </a:br>
            <a:r>
              <a:rPr lang="en-US" dirty="0" err="1"/>
              <a:t>Điều</a:t>
            </a:r>
            <a:r>
              <a:rPr lang="en-US" dirty="0"/>
              <a:t> </a:t>
            </a:r>
            <a:r>
              <a:rPr lang="en-US" dirty="0" err="1"/>
              <a:t>trị</a:t>
            </a:r>
            <a:r>
              <a:rPr lang="en-US" dirty="0"/>
              <a:t> </a:t>
            </a:r>
            <a:r>
              <a:rPr lang="en-US" dirty="0" err="1"/>
              <a:t>đích</a:t>
            </a:r>
            <a:endParaRPr lang="en-US" dirty="0"/>
          </a:p>
        </p:txBody>
      </p:sp>
      <p:sp>
        <p:nvSpPr>
          <p:cNvPr id="3" name="Chỗ dành sẵn cho Nội dung 2">
            <a:extLst>
              <a:ext uri="{FF2B5EF4-FFF2-40B4-BE49-F238E27FC236}">
                <a16:creationId xmlns:a16="http://schemas.microsoft.com/office/drawing/2014/main" id="{569D1079-C1B2-4CB2-89BF-BDFC8CA8C0CD}"/>
              </a:ext>
            </a:extLst>
          </p:cNvPr>
          <p:cNvSpPr>
            <a:spLocks noGrp="1"/>
          </p:cNvSpPr>
          <p:nvPr>
            <p:ph idx="1"/>
          </p:nvPr>
        </p:nvSpPr>
        <p:spPr/>
        <p:txBody>
          <a:bodyPr vert="horz" lIns="91440" tIns="45720" rIns="91440" bIns="45720" rtlCol="0">
            <a:normAutofit/>
          </a:bodyPr>
          <a:lstStyle/>
          <a:p>
            <a:pPr marL="0" indent="0">
              <a:lnSpc>
                <a:spcPct val="120000"/>
              </a:lnSpc>
              <a:spcBef>
                <a:spcPts val="600"/>
              </a:spcBef>
              <a:spcAft>
                <a:spcPts val="600"/>
              </a:spcAft>
              <a:buNone/>
            </a:pPr>
            <a:r>
              <a:rPr lang="en-US" sz="2400" dirty="0"/>
              <a:t>- </a:t>
            </a:r>
            <a:r>
              <a:rPr lang="en-US" sz="2400" dirty="0" err="1"/>
              <a:t>Sử</a:t>
            </a:r>
            <a:r>
              <a:rPr lang="en-US" sz="2400" dirty="0"/>
              <a:t> </a:t>
            </a:r>
            <a:r>
              <a:rPr lang="en-US" sz="2400" dirty="0" err="1"/>
              <a:t>dụng</a:t>
            </a:r>
            <a:r>
              <a:rPr lang="en-US" sz="2400" dirty="0"/>
              <a:t> </a:t>
            </a:r>
            <a:r>
              <a:rPr lang="en-US" sz="2400" dirty="0" err="1"/>
              <a:t>thuốc</a:t>
            </a:r>
            <a:r>
              <a:rPr lang="en-US" sz="2400" dirty="0"/>
              <a:t> </a:t>
            </a:r>
            <a:r>
              <a:rPr lang="en-US" sz="2400" dirty="0" err="1"/>
              <a:t>điều</a:t>
            </a:r>
            <a:r>
              <a:rPr lang="en-US" sz="2400" dirty="0"/>
              <a:t> </a:t>
            </a:r>
            <a:r>
              <a:rPr lang="en-US" sz="2400" dirty="0" err="1"/>
              <a:t>trị</a:t>
            </a:r>
            <a:r>
              <a:rPr lang="en-US" sz="2400" dirty="0"/>
              <a:t> </a:t>
            </a:r>
            <a:r>
              <a:rPr lang="en-US" sz="2400" dirty="0" err="1"/>
              <a:t>nhắm</a:t>
            </a:r>
            <a:r>
              <a:rPr lang="en-US" sz="2400" dirty="0"/>
              <a:t> </a:t>
            </a:r>
            <a:r>
              <a:rPr lang="en-US" sz="2400" dirty="0" err="1"/>
              <a:t>trúng</a:t>
            </a:r>
            <a:r>
              <a:rPr lang="en-US" sz="2400" dirty="0"/>
              <a:t> </a:t>
            </a:r>
            <a:r>
              <a:rPr lang="en-US" sz="2400" dirty="0" err="1"/>
              <a:t>các</a:t>
            </a:r>
            <a:r>
              <a:rPr lang="en-US" sz="2400" dirty="0"/>
              <a:t> gen </a:t>
            </a:r>
            <a:r>
              <a:rPr lang="en-US" sz="2400" dirty="0" err="1"/>
              <a:t>đột</a:t>
            </a:r>
            <a:r>
              <a:rPr lang="en-US" sz="2400" dirty="0"/>
              <a:t> </a:t>
            </a:r>
            <a:r>
              <a:rPr lang="en-US" sz="2400" dirty="0" err="1"/>
              <a:t>biến</a:t>
            </a:r>
            <a:r>
              <a:rPr lang="en-US" sz="2400" dirty="0"/>
              <a:t> </a:t>
            </a:r>
            <a:r>
              <a:rPr lang="en-US" sz="2400" dirty="0" err="1"/>
              <a:t>gây</a:t>
            </a:r>
            <a:r>
              <a:rPr lang="en-US" sz="2400" dirty="0"/>
              <a:t> </a:t>
            </a:r>
            <a:r>
              <a:rPr lang="en-US" sz="2400" dirty="0" err="1"/>
              <a:t>ung</a:t>
            </a:r>
            <a:r>
              <a:rPr lang="en-US" sz="2400" dirty="0"/>
              <a:t> </a:t>
            </a:r>
            <a:r>
              <a:rPr lang="en-US" sz="2400" dirty="0" err="1"/>
              <a:t>thư</a:t>
            </a:r>
            <a:endParaRPr lang="en-US" sz="2400" dirty="0"/>
          </a:p>
          <a:p>
            <a:pPr marL="0" indent="0">
              <a:lnSpc>
                <a:spcPct val="120000"/>
              </a:lnSpc>
              <a:spcBef>
                <a:spcPts val="600"/>
              </a:spcBef>
              <a:spcAft>
                <a:spcPts val="600"/>
              </a:spcAft>
              <a:buNone/>
            </a:pPr>
            <a:r>
              <a:rPr lang="en-US" sz="2400" dirty="0"/>
              <a:t>- </a:t>
            </a:r>
            <a:r>
              <a:rPr lang="en-US" sz="2400" dirty="0" err="1"/>
              <a:t>Áp</a:t>
            </a:r>
            <a:r>
              <a:rPr lang="en-US" sz="2400" dirty="0"/>
              <a:t> </a:t>
            </a:r>
            <a:r>
              <a:rPr lang="en-US" sz="2400" dirty="0" err="1"/>
              <a:t>dụng</a:t>
            </a:r>
            <a:r>
              <a:rPr lang="en-US" sz="2400" dirty="0"/>
              <a:t> ở </a:t>
            </a:r>
            <a:r>
              <a:rPr lang="en-US" sz="2400" dirty="0" err="1"/>
              <a:t>những</a:t>
            </a:r>
            <a:r>
              <a:rPr lang="en-US" sz="2400" dirty="0"/>
              <a:t> </a:t>
            </a:r>
            <a:r>
              <a:rPr lang="en-US" sz="2400" dirty="0" err="1"/>
              <a:t>bệnh</a:t>
            </a:r>
            <a:r>
              <a:rPr lang="en-US" sz="2400" dirty="0"/>
              <a:t> </a:t>
            </a:r>
            <a:r>
              <a:rPr lang="en-US" sz="2400" dirty="0" err="1"/>
              <a:t>nhân</a:t>
            </a:r>
            <a:r>
              <a:rPr lang="en-US" sz="2400" dirty="0"/>
              <a:t> ở </a:t>
            </a:r>
            <a:r>
              <a:rPr lang="en-US" sz="2400" dirty="0" err="1"/>
              <a:t>giai</a:t>
            </a:r>
            <a:r>
              <a:rPr lang="en-US" sz="2400" dirty="0"/>
              <a:t> </a:t>
            </a:r>
            <a:r>
              <a:rPr lang="en-US" sz="2400" dirty="0" err="1"/>
              <a:t>đoạn</a:t>
            </a:r>
            <a:r>
              <a:rPr lang="en-US" sz="2400" dirty="0"/>
              <a:t> </a:t>
            </a:r>
            <a:r>
              <a:rPr lang="en-US" sz="2400" dirty="0" err="1"/>
              <a:t>muộn</a:t>
            </a:r>
            <a:r>
              <a:rPr lang="en-US" sz="2400" dirty="0"/>
              <a:t> (III, IV)</a:t>
            </a:r>
          </a:p>
          <a:p>
            <a:pPr marL="0" indent="0">
              <a:lnSpc>
                <a:spcPct val="120000"/>
              </a:lnSpc>
              <a:spcBef>
                <a:spcPts val="600"/>
              </a:spcBef>
              <a:spcAft>
                <a:spcPts val="600"/>
              </a:spcAft>
              <a:buNone/>
            </a:pPr>
            <a:r>
              <a:rPr lang="en-US" sz="2400" dirty="0"/>
              <a:t>- </a:t>
            </a:r>
            <a:r>
              <a:rPr lang="en-US" sz="2400" dirty="0" err="1"/>
              <a:t>Ưu</a:t>
            </a:r>
            <a:r>
              <a:rPr lang="en-US" sz="2400" dirty="0"/>
              <a:t> </a:t>
            </a:r>
            <a:r>
              <a:rPr lang="en-US" sz="2400" dirty="0" err="1"/>
              <a:t>điểm</a:t>
            </a:r>
            <a:r>
              <a:rPr lang="en-US" sz="2400" dirty="0"/>
              <a:t>: </a:t>
            </a:r>
            <a:r>
              <a:rPr lang="en-US" sz="2400" dirty="0" err="1"/>
              <a:t>làm</a:t>
            </a:r>
            <a:r>
              <a:rPr lang="en-US" sz="2400" dirty="0"/>
              <a:t> </a:t>
            </a:r>
            <a:r>
              <a:rPr lang="en-US" sz="2400" dirty="0" err="1"/>
              <a:t>giảm</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các</a:t>
            </a:r>
            <a:r>
              <a:rPr lang="en-US" sz="2400" dirty="0"/>
              <a:t> </a:t>
            </a:r>
            <a:r>
              <a:rPr lang="en-US" sz="2400" dirty="0" err="1"/>
              <a:t>tế</a:t>
            </a:r>
            <a:r>
              <a:rPr lang="en-US" sz="2400" dirty="0"/>
              <a:t> </a:t>
            </a:r>
            <a:r>
              <a:rPr lang="en-US" sz="2400" dirty="0" err="1"/>
              <a:t>bào</a:t>
            </a:r>
            <a:r>
              <a:rPr lang="en-US" sz="2400" dirty="0"/>
              <a:t> </a:t>
            </a:r>
            <a:r>
              <a:rPr lang="en-US" sz="2400" dirty="0" err="1"/>
              <a:t>bình</a:t>
            </a:r>
            <a:r>
              <a:rPr lang="en-US" sz="2400" dirty="0"/>
              <a:t> </a:t>
            </a:r>
            <a:r>
              <a:rPr lang="en-US" sz="2400" dirty="0" err="1"/>
              <a:t>thường</a:t>
            </a:r>
            <a:r>
              <a:rPr lang="en-US" sz="2400" dirty="0"/>
              <a:t> </a:t>
            </a:r>
            <a:r>
              <a:rPr lang="en-US" sz="2400" dirty="0" err="1"/>
              <a:t>của</a:t>
            </a:r>
            <a:r>
              <a:rPr lang="en-US" sz="2400" dirty="0"/>
              <a:t> </a:t>
            </a:r>
            <a:r>
              <a:rPr lang="en-US" sz="2400" dirty="0" err="1"/>
              <a:t>cơ</a:t>
            </a:r>
            <a:r>
              <a:rPr lang="en-US" sz="2400" dirty="0"/>
              <a:t> </a:t>
            </a:r>
            <a:r>
              <a:rPr lang="en-US" sz="2400" dirty="0" err="1"/>
              <a:t>thể</a:t>
            </a:r>
            <a:r>
              <a:rPr lang="en-US" sz="2400" dirty="0"/>
              <a:t>, </a:t>
            </a:r>
            <a:r>
              <a:rPr lang="en-US" sz="2400" dirty="0" err="1"/>
              <a:t>ít</a:t>
            </a:r>
            <a:r>
              <a:rPr lang="en-US" sz="2400" dirty="0"/>
              <a:t> </a:t>
            </a:r>
            <a:r>
              <a:rPr lang="en-US" sz="2400" dirty="0" err="1"/>
              <a:t>gây</a:t>
            </a:r>
            <a:r>
              <a:rPr lang="en-US" sz="2400" dirty="0"/>
              <a:t> </a:t>
            </a:r>
            <a:r>
              <a:rPr lang="en-US" sz="2400" dirty="0" err="1"/>
              <a:t>tác</a:t>
            </a:r>
            <a:r>
              <a:rPr lang="en-US" sz="2400" dirty="0"/>
              <a:t> </a:t>
            </a:r>
            <a:r>
              <a:rPr lang="en-US" sz="2400" dirty="0" err="1"/>
              <a:t>dụng</a:t>
            </a:r>
            <a:r>
              <a:rPr lang="en-US" sz="2400" dirty="0"/>
              <a:t> </a:t>
            </a:r>
            <a:r>
              <a:rPr lang="en-US" sz="2400" dirty="0" err="1"/>
              <a:t>phụ</a:t>
            </a:r>
            <a:endParaRPr lang="en-US" sz="2400" dirty="0"/>
          </a:p>
        </p:txBody>
      </p:sp>
    </p:spTree>
    <p:extLst>
      <p:ext uri="{BB962C8B-B14F-4D97-AF65-F5344CB8AC3E}">
        <p14:creationId xmlns:p14="http://schemas.microsoft.com/office/powerpoint/2010/main" val="3745589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A03B35-85B0-4794-AA8C-FB395AA107BF}"/>
              </a:ext>
            </a:extLst>
          </p:cNvPr>
          <p:cNvSpPr>
            <a:spLocks noGrp="1"/>
          </p:cNvSpPr>
          <p:nvPr>
            <p:ph type="title"/>
          </p:nvPr>
        </p:nvSpPr>
        <p:spPr/>
        <p:txBody>
          <a:bodyPr vert="horz" lIns="91440" tIns="45720" rIns="91440" bIns="45720" rtlCol="0" anchor="ctr">
            <a:normAutofit/>
          </a:bodyPr>
          <a:lstStyle/>
          <a:p>
            <a:br>
              <a:rPr lang="en-US" dirty="0"/>
            </a:br>
            <a:r>
              <a:rPr lang="en-US" dirty="0" err="1"/>
              <a:t>Điều</a:t>
            </a:r>
            <a:r>
              <a:rPr lang="en-US" dirty="0"/>
              <a:t> </a:t>
            </a:r>
            <a:r>
              <a:rPr lang="en-US" dirty="0" err="1"/>
              <a:t>trị</a:t>
            </a:r>
            <a:r>
              <a:rPr lang="en-US" dirty="0"/>
              <a:t> </a:t>
            </a:r>
            <a:r>
              <a:rPr lang="en-US" dirty="0" err="1"/>
              <a:t>miễn</a:t>
            </a:r>
            <a:r>
              <a:rPr lang="en-US" dirty="0"/>
              <a:t> </a:t>
            </a:r>
            <a:r>
              <a:rPr lang="en-US" dirty="0" err="1"/>
              <a:t>dịch</a:t>
            </a:r>
            <a:endParaRPr lang="en-US" dirty="0"/>
          </a:p>
        </p:txBody>
      </p:sp>
      <p:sp>
        <p:nvSpPr>
          <p:cNvPr id="3" name="Chỗ dành sẵn cho Nội dung 2">
            <a:extLst>
              <a:ext uri="{FF2B5EF4-FFF2-40B4-BE49-F238E27FC236}">
                <a16:creationId xmlns:a16="http://schemas.microsoft.com/office/drawing/2014/main" id="{569D1079-C1B2-4CB2-89BF-BDFC8CA8C0CD}"/>
              </a:ext>
            </a:extLst>
          </p:cNvPr>
          <p:cNvSpPr>
            <a:spLocks noGrp="1"/>
          </p:cNvSpPr>
          <p:nvPr>
            <p:ph idx="1"/>
          </p:nvPr>
        </p:nvSpPr>
        <p:spPr/>
        <p:txBody>
          <a:bodyPr vert="horz" lIns="91440" tIns="45720" rIns="91440" bIns="45720" rtlCol="0">
            <a:normAutofit/>
          </a:bodyPr>
          <a:lstStyle/>
          <a:p>
            <a:pPr>
              <a:lnSpc>
                <a:spcPct val="120000"/>
              </a:lnSpc>
              <a:spcBef>
                <a:spcPts val="600"/>
              </a:spcBef>
              <a:spcAft>
                <a:spcPts val="600"/>
              </a:spcAft>
            </a:pPr>
            <a:r>
              <a:rPr lang="en-US" sz="2800" dirty="0"/>
              <a:t>- </a:t>
            </a:r>
            <a:r>
              <a:rPr lang="en-US" sz="2800" dirty="0" err="1"/>
              <a:t>Sử</a:t>
            </a:r>
            <a:r>
              <a:rPr lang="en-US" sz="2800" dirty="0"/>
              <a:t> </a:t>
            </a:r>
            <a:r>
              <a:rPr lang="en-US" sz="2800" dirty="0" err="1"/>
              <a:t>dụng</a:t>
            </a:r>
            <a:r>
              <a:rPr lang="en-US" sz="2800" dirty="0"/>
              <a:t> </a:t>
            </a:r>
            <a:r>
              <a:rPr lang="en-US" sz="2800" dirty="0" err="1"/>
              <a:t>thuốc</a:t>
            </a:r>
            <a:r>
              <a:rPr lang="en-US" sz="2800" dirty="0"/>
              <a:t> </a:t>
            </a:r>
            <a:r>
              <a:rPr lang="en-US" sz="2800" dirty="0" err="1"/>
              <a:t>đối</a:t>
            </a:r>
            <a:r>
              <a:rPr lang="en-US" sz="2800" dirty="0"/>
              <a:t> </a:t>
            </a:r>
            <a:r>
              <a:rPr lang="en-US" sz="2800" dirty="0" err="1"/>
              <a:t>vận</a:t>
            </a:r>
            <a:r>
              <a:rPr lang="en-US" sz="2800" dirty="0"/>
              <a:t> </a:t>
            </a:r>
            <a:r>
              <a:rPr lang="en-US" sz="2800" dirty="0" err="1"/>
              <a:t>với</a:t>
            </a:r>
            <a:r>
              <a:rPr lang="en-US" sz="2800" dirty="0"/>
              <a:t> </a:t>
            </a:r>
            <a:r>
              <a:rPr lang="en-US" sz="2800" dirty="0" err="1"/>
              <a:t>phối</a:t>
            </a:r>
            <a:r>
              <a:rPr lang="en-US" sz="2800" dirty="0"/>
              <a:t> </a:t>
            </a:r>
            <a:r>
              <a:rPr lang="en-US" sz="2800" dirty="0" err="1"/>
              <a:t>tử</a:t>
            </a:r>
            <a:r>
              <a:rPr lang="en-US" sz="2800" dirty="0"/>
              <a:t> </a:t>
            </a:r>
            <a:r>
              <a:rPr lang="en-US" sz="2800" dirty="0" err="1"/>
              <a:t>của</a:t>
            </a:r>
            <a:r>
              <a:rPr lang="en-US" sz="2800" dirty="0"/>
              <a:t> </a:t>
            </a:r>
            <a:r>
              <a:rPr lang="en-US" sz="2800" dirty="0" err="1"/>
              <a:t>các</a:t>
            </a:r>
            <a:r>
              <a:rPr lang="en-US" sz="2800" dirty="0"/>
              <a:t> </a:t>
            </a:r>
            <a:r>
              <a:rPr lang="en-US" sz="2800" dirty="0" err="1"/>
              <a:t>tế</a:t>
            </a:r>
            <a:r>
              <a:rPr lang="en-US" sz="2800" dirty="0"/>
              <a:t> </a:t>
            </a:r>
            <a:r>
              <a:rPr lang="en-US" sz="2800" dirty="0" err="1"/>
              <a:t>bào</a:t>
            </a:r>
            <a:r>
              <a:rPr lang="en-US" sz="2800" dirty="0"/>
              <a:t> </a:t>
            </a:r>
            <a:r>
              <a:rPr lang="en-US" sz="2800" dirty="0" err="1"/>
              <a:t>ung</a:t>
            </a:r>
            <a:r>
              <a:rPr lang="en-US" sz="2800" dirty="0"/>
              <a:t> </a:t>
            </a:r>
            <a:r>
              <a:rPr lang="en-US" sz="2800" dirty="0" err="1"/>
              <a:t>thư</a:t>
            </a:r>
            <a:r>
              <a:rPr lang="en-US" sz="2800" dirty="0"/>
              <a:t> (PD-L1)</a:t>
            </a:r>
          </a:p>
          <a:p>
            <a:pPr>
              <a:lnSpc>
                <a:spcPct val="120000"/>
              </a:lnSpc>
              <a:spcBef>
                <a:spcPts val="600"/>
              </a:spcBef>
              <a:spcAft>
                <a:spcPts val="600"/>
              </a:spcAft>
            </a:pPr>
            <a:r>
              <a:rPr lang="en-US" sz="2800" dirty="0"/>
              <a:t>- </a:t>
            </a:r>
            <a:r>
              <a:rPr lang="en-US" sz="2800" dirty="0" err="1"/>
              <a:t>Áp</a:t>
            </a:r>
            <a:r>
              <a:rPr lang="en-US" sz="2800" dirty="0"/>
              <a:t> </a:t>
            </a:r>
            <a:r>
              <a:rPr lang="en-US" sz="2800" dirty="0" err="1"/>
              <a:t>dụng</a:t>
            </a:r>
            <a:r>
              <a:rPr lang="en-US" sz="2800" dirty="0"/>
              <a:t> ở </a:t>
            </a:r>
            <a:r>
              <a:rPr lang="en-US" sz="2800" dirty="0" err="1"/>
              <a:t>những</a:t>
            </a:r>
            <a:r>
              <a:rPr lang="en-US" sz="2800" dirty="0"/>
              <a:t> </a:t>
            </a:r>
            <a:r>
              <a:rPr lang="en-US" sz="2800" dirty="0" err="1"/>
              <a:t>bệnh</a:t>
            </a:r>
            <a:r>
              <a:rPr lang="en-US" sz="2800" dirty="0"/>
              <a:t> </a:t>
            </a:r>
            <a:r>
              <a:rPr lang="en-US" sz="2800" dirty="0" err="1"/>
              <a:t>nhân</a:t>
            </a:r>
            <a:r>
              <a:rPr lang="en-US" sz="2800" dirty="0"/>
              <a:t> ở </a:t>
            </a:r>
            <a:r>
              <a:rPr lang="en-US" sz="2800" dirty="0" err="1"/>
              <a:t>giai</a:t>
            </a:r>
            <a:r>
              <a:rPr lang="en-US" sz="2800" dirty="0"/>
              <a:t> </a:t>
            </a:r>
            <a:r>
              <a:rPr lang="en-US" sz="2800" dirty="0" err="1"/>
              <a:t>đoạn</a:t>
            </a:r>
            <a:r>
              <a:rPr lang="en-US" sz="2800" dirty="0"/>
              <a:t> </a:t>
            </a:r>
            <a:r>
              <a:rPr lang="en-US" sz="2800" dirty="0" err="1"/>
              <a:t>muộn</a:t>
            </a:r>
            <a:r>
              <a:rPr lang="en-US" sz="2800" dirty="0"/>
              <a:t> (III, IV)</a:t>
            </a:r>
          </a:p>
        </p:txBody>
      </p:sp>
    </p:spTree>
    <p:extLst>
      <p:ext uri="{BB962C8B-B14F-4D97-AF65-F5344CB8AC3E}">
        <p14:creationId xmlns:p14="http://schemas.microsoft.com/office/powerpoint/2010/main" val="1968912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07E8-8CF4-415C-9D60-3F6ADECA22CF}"/>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22A57337-FA80-44C6-9A51-FCCD54EBEC12}"/>
              </a:ext>
            </a:extLst>
          </p:cNvPr>
          <p:cNvSpPr>
            <a:spLocks noGrp="1"/>
          </p:cNvSpPr>
          <p:nvPr>
            <p:ph idx="1"/>
          </p:nvPr>
        </p:nvSpPr>
        <p:spPr/>
        <p:txBody>
          <a:bodyPr>
            <a:normAutofit/>
          </a:bodyPr>
          <a:lstStyle/>
          <a:p>
            <a:pPr algn="just"/>
            <a:r>
              <a:rPr lang="en-US" sz="2400" dirty="0"/>
              <a:t>- Ung </a:t>
            </a:r>
            <a:r>
              <a:rPr lang="en-US" sz="2400" dirty="0" err="1"/>
              <a:t>thư</a:t>
            </a:r>
            <a:r>
              <a:rPr lang="en-US" sz="2400" dirty="0"/>
              <a:t> </a:t>
            </a:r>
            <a:r>
              <a:rPr lang="en-US" sz="2400" dirty="0" err="1"/>
              <a:t>phổi</a:t>
            </a:r>
            <a:r>
              <a:rPr lang="en-US" sz="2400" dirty="0"/>
              <a:t> </a:t>
            </a:r>
            <a:r>
              <a:rPr lang="en-US" sz="2400" dirty="0" err="1"/>
              <a:t>thường</a:t>
            </a:r>
            <a:r>
              <a:rPr lang="en-US" sz="2400" dirty="0"/>
              <a:t> </a:t>
            </a:r>
            <a:r>
              <a:rPr lang="en-US" sz="2400" dirty="0" err="1"/>
              <a:t>gặp</a:t>
            </a:r>
            <a:r>
              <a:rPr lang="en-US" sz="2400" dirty="0"/>
              <a:t> </a:t>
            </a:r>
            <a:r>
              <a:rPr lang="en-US" sz="2400" dirty="0" err="1"/>
              <a:t>và</a:t>
            </a:r>
            <a:r>
              <a:rPr lang="en-US" sz="2400" dirty="0"/>
              <a:t> </a:t>
            </a:r>
            <a:r>
              <a:rPr lang="en-US" sz="2400" dirty="0" err="1"/>
              <a:t>gây</a:t>
            </a:r>
            <a:r>
              <a:rPr lang="en-US" sz="2400" dirty="0"/>
              <a:t> </a:t>
            </a:r>
            <a:r>
              <a:rPr lang="en-US" sz="2400" dirty="0" err="1"/>
              <a:t>tử</a:t>
            </a:r>
            <a:r>
              <a:rPr lang="en-US" sz="2400" dirty="0"/>
              <a:t> </a:t>
            </a:r>
            <a:r>
              <a:rPr lang="en-US" sz="2400" dirty="0" err="1"/>
              <a:t>vong</a:t>
            </a:r>
            <a:r>
              <a:rPr lang="en-US" sz="2400" dirty="0"/>
              <a:t> </a:t>
            </a:r>
            <a:r>
              <a:rPr lang="en-US" sz="2400" dirty="0" err="1"/>
              <a:t>cao</a:t>
            </a:r>
            <a:r>
              <a:rPr lang="en-US" sz="2400" dirty="0"/>
              <a:t> </a:t>
            </a:r>
            <a:r>
              <a:rPr lang="en-US" sz="2400" dirty="0" err="1"/>
              <a:t>nhất</a:t>
            </a:r>
            <a:endParaRPr lang="en-US" sz="2400" dirty="0"/>
          </a:p>
          <a:p>
            <a:pPr algn="just"/>
            <a:r>
              <a:rPr lang="en-US" sz="2400" dirty="0"/>
              <a:t>- </a:t>
            </a:r>
            <a:r>
              <a:rPr lang="en-US" sz="2400" dirty="0" err="1"/>
              <a:t>Hút</a:t>
            </a:r>
            <a:r>
              <a:rPr lang="en-US" sz="2400" dirty="0"/>
              <a:t> </a:t>
            </a:r>
            <a:r>
              <a:rPr lang="en-US" sz="2400" dirty="0" err="1"/>
              <a:t>thuốc</a:t>
            </a:r>
            <a:r>
              <a:rPr lang="en-US" sz="2400" dirty="0"/>
              <a:t> </a:t>
            </a:r>
            <a:r>
              <a:rPr lang="en-US" sz="2400" dirty="0" err="1"/>
              <a:t>lá</a:t>
            </a:r>
            <a:r>
              <a:rPr lang="en-US" sz="2400" dirty="0"/>
              <a:t> </a:t>
            </a:r>
            <a:r>
              <a:rPr lang="en-US" sz="2400" dirty="0" err="1"/>
              <a:t>là</a:t>
            </a:r>
            <a:r>
              <a:rPr lang="en-US" sz="2400" dirty="0"/>
              <a:t> </a:t>
            </a:r>
            <a:r>
              <a:rPr lang="en-US" sz="2400" dirty="0" err="1"/>
              <a:t>yếu</a:t>
            </a:r>
            <a:r>
              <a:rPr lang="en-US" sz="2400" dirty="0"/>
              <a:t> </a:t>
            </a:r>
            <a:r>
              <a:rPr lang="en-US" sz="2400" dirty="0" err="1"/>
              <a:t>tố</a:t>
            </a:r>
            <a:r>
              <a:rPr lang="en-US" sz="2400" dirty="0"/>
              <a:t> </a:t>
            </a:r>
            <a:r>
              <a:rPr lang="en-US" sz="2400" dirty="0" err="1"/>
              <a:t>nguy</a:t>
            </a:r>
            <a:r>
              <a:rPr lang="en-US" sz="2400" dirty="0"/>
              <a:t> </a:t>
            </a:r>
            <a:r>
              <a:rPr lang="en-US" sz="2400" dirty="0" err="1"/>
              <a:t>cơ</a:t>
            </a:r>
            <a:r>
              <a:rPr lang="en-US" sz="2400" dirty="0"/>
              <a:t> </a:t>
            </a:r>
            <a:r>
              <a:rPr lang="en-US" sz="2400" dirty="0" err="1"/>
              <a:t>hàng</a:t>
            </a:r>
            <a:r>
              <a:rPr lang="en-US" sz="2400" dirty="0"/>
              <a:t> </a:t>
            </a:r>
            <a:r>
              <a:rPr lang="en-US" sz="2400" dirty="0" err="1"/>
              <a:t>đầu</a:t>
            </a:r>
            <a:endParaRPr lang="en-US" sz="2400" dirty="0"/>
          </a:p>
          <a:p>
            <a:pPr algn="just"/>
            <a:r>
              <a:rPr lang="en-US" sz="2400" dirty="0"/>
              <a:t>- </a:t>
            </a:r>
            <a:r>
              <a:rPr lang="en-US" sz="2400" dirty="0" err="1"/>
              <a:t>Triệu</a:t>
            </a:r>
            <a:r>
              <a:rPr lang="en-US" sz="2400" dirty="0"/>
              <a:t> </a:t>
            </a:r>
            <a:r>
              <a:rPr lang="en-US" sz="2400" dirty="0" err="1"/>
              <a:t>chứng</a:t>
            </a:r>
            <a:r>
              <a:rPr lang="en-US" sz="2400" dirty="0"/>
              <a:t> </a:t>
            </a:r>
            <a:r>
              <a:rPr lang="en-US" sz="2400" dirty="0" err="1"/>
              <a:t>đa</a:t>
            </a:r>
            <a:r>
              <a:rPr lang="en-US" sz="2400" dirty="0"/>
              <a:t> </a:t>
            </a:r>
            <a:r>
              <a:rPr lang="en-US" sz="2400" dirty="0" err="1"/>
              <a:t>dạng</a:t>
            </a:r>
            <a:r>
              <a:rPr lang="en-US" sz="2400" dirty="0"/>
              <a:t>, </a:t>
            </a:r>
            <a:r>
              <a:rPr lang="en-US" sz="2400" dirty="0" err="1"/>
              <a:t>xuất</a:t>
            </a:r>
            <a:r>
              <a:rPr lang="en-US" sz="2400" dirty="0"/>
              <a:t> </a:t>
            </a:r>
            <a:r>
              <a:rPr lang="en-US" sz="2400" dirty="0" err="1"/>
              <a:t>hiện</a:t>
            </a:r>
            <a:r>
              <a:rPr lang="en-US" sz="2400" dirty="0"/>
              <a:t> </a:t>
            </a:r>
            <a:r>
              <a:rPr lang="en-US" sz="2400" dirty="0" err="1"/>
              <a:t>trễ</a:t>
            </a:r>
            <a:r>
              <a:rPr lang="en-US" sz="2400" dirty="0"/>
              <a:t>, </a:t>
            </a:r>
            <a:r>
              <a:rPr lang="en-US" sz="2400" dirty="0" err="1"/>
              <a:t>cần</a:t>
            </a:r>
            <a:r>
              <a:rPr lang="en-US" sz="2400" dirty="0"/>
              <a:t> </a:t>
            </a:r>
            <a:r>
              <a:rPr lang="en-US" sz="2400" dirty="0" err="1"/>
              <a:t>tầm</a:t>
            </a:r>
            <a:r>
              <a:rPr lang="en-US" sz="2400" dirty="0"/>
              <a:t> </a:t>
            </a:r>
            <a:r>
              <a:rPr lang="en-US" sz="2400" dirty="0" err="1"/>
              <a:t>soát</a:t>
            </a:r>
            <a:r>
              <a:rPr lang="en-US" sz="2400" dirty="0"/>
              <a:t> </a:t>
            </a:r>
            <a:r>
              <a:rPr lang="en-US" sz="2400" dirty="0" err="1"/>
              <a:t>định</a:t>
            </a:r>
            <a:r>
              <a:rPr lang="en-US" sz="2400" dirty="0"/>
              <a:t> </a:t>
            </a:r>
            <a:r>
              <a:rPr lang="en-US" sz="2400" dirty="0" err="1"/>
              <a:t>kì</a:t>
            </a:r>
            <a:endParaRPr lang="en-US" sz="2400" dirty="0"/>
          </a:p>
          <a:p>
            <a:pPr algn="just"/>
            <a:r>
              <a:rPr lang="en-US" sz="2400" dirty="0"/>
              <a:t>- </a:t>
            </a:r>
            <a:r>
              <a:rPr lang="en-US" sz="2400" dirty="0" err="1"/>
              <a:t>Có</a:t>
            </a:r>
            <a:r>
              <a:rPr lang="en-US" sz="2400" dirty="0"/>
              <a:t> </a:t>
            </a:r>
            <a:r>
              <a:rPr lang="en-US" sz="2400" dirty="0" err="1"/>
              <a:t>nhiều</a:t>
            </a:r>
            <a:r>
              <a:rPr lang="en-US" sz="2400" dirty="0"/>
              <a:t> </a:t>
            </a:r>
            <a:r>
              <a:rPr lang="en-US" sz="2400" dirty="0" err="1"/>
              <a:t>phương</a:t>
            </a:r>
            <a:r>
              <a:rPr lang="en-US" sz="2400" dirty="0"/>
              <a:t> </a:t>
            </a:r>
            <a:r>
              <a:rPr lang="en-US" sz="2400" dirty="0" err="1"/>
              <a:t>pháp</a:t>
            </a:r>
            <a:r>
              <a:rPr lang="en-US" sz="2400" dirty="0"/>
              <a:t> </a:t>
            </a:r>
            <a:r>
              <a:rPr lang="en-US" sz="2400" dirty="0" err="1"/>
              <a:t>mới</a:t>
            </a:r>
            <a:r>
              <a:rPr lang="en-US" sz="2400" dirty="0"/>
              <a:t> </a:t>
            </a:r>
            <a:r>
              <a:rPr lang="en-US" sz="2400" dirty="0" err="1"/>
              <a:t>trong</a:t>
            </a:r>
            <a:r>
              <a:rPr lang="en-US" sz="2400" dirty="0"/>
              <a:t> </a:t>
            </a:r>
            <a:r>
              <a:rPr lang="en-US" sz="2400" dirty="0" err="1"/>
              <a:t>chẩn</a:t>
            </a:r>
            <a:r>
              <a:rPr lang="en-US" sz="2400" dirty="0"/>
              <a:t> </a:t>
            </a:r>
            <a:r>
              <a:rPr lang="en-US" sz="2400" dirty="0" err="1"/>
              <a:t>đoán</a:t>
            </a:r>
            <a:r>
              <a:rPr lang="en-US" sz="2400" dirty="0"/>
              <a:t> </a:t>
            </a:r>
            <a:r>
              <a:rPr lang="en-US" sz="2400" dirty="0" err="1"/>
              <a:t>và</a:t>
            </a:r>
            <a:r>
              <a:rPr lang="en-US" sz="2400" dirty="0"/>
              <a:t> </a:t>
            </a:r>
            <a:r>
              <a:rPr lang="en-US" sz="2400" dirty="0" err="1"/>
              <a:t>điều</a:t>
            </a:r>
            <a:r>
              <a:rPr lang="en-US" sz="2400" dirty="0"/>
              <a:t> </a:t>
            </a:r>
            <a:r>
              <a:rPr lang="en-US" sz="2400" dirty="0" err="1"/>
              <a:t>trị</a:t>
            </a:r>
            <a:r>
              <a:rPr lang="en-US" sz="2400" dirty="0"/>
              <a:t> </a:t>
            </a:r>
            <a:r>
              <a:rPr lang="en-US" sz="2400" dirty="0" err="1"/>
              <a:t>giúp</a:t>
            </a:r>
            <a:r>
              <a:rPr lang="en-US" sz="2400" dirty="0"/>
              <a:t> </a:t>
            </a:r>
            <a:r>
              <a:rPr lang="en-US" sz="2400" dirty="0" err="1"/>
              <a:t>chẩn</a:t>
            </a:r>
            <a:r>
              <a:rPr lang="en-US" sz="2400" dirty="0"/>
              <a:t> </a:t>
            </a:r>
            <a:r>
              <a:rPr lang="en-US" sz="2400" dirty="0" err="1"/>
              <a:t>đoán</a:t>
            </a:r>
            <a:r>
              <a:rPr lang="en-US" sz="2400" dirty="0"/>
              <a:t> </a:t>
            </a:r>
            <a:r>
              <a:rPr lang="en-US" sz="2400" dirty="0" err="1"/>
              <a:t>chính</a:t>
            </a:r>
            <a:r>
              <a:rPr lang="en-US" sz="2400" dirty="0"/>
              <a:t> </a:t>
            </a:r>
            <a:r>
              <a:rPr lang="en-US" sz="2400" dirty="0" err="1"/>
              <a:t>xác</a:t>
            </a:r>
            <a:r>
              <a:rPr lang="en-US" sz="2400" dirty="0"/>
              <a:t> </a:t>
            </a:r>
            <a:r>
              <a:rPr lang="en-US" sz="2400" dirty="0" err="1"/>
              <a:t>giai</a:t>
            </a:r>
            <a:r>
              <a:rPr lang="en-US" sz="2400" dirty="0"/>
              <a:t> </a:t>
            </a:r>
            <a:r>
              <a:rPr lang="en-US" sz="2400" dirty="0" err="1"/>
              <a:t>đoạn</a:t>
            </a:r>
            <a:r>
              <a:rPr lang="en-US" sz="2400" dirty="0"/>
              <a:t> </a:t>
            </a:r>
            <a:r>
              <a:rPr lang="en-US" sz="2400" dirty="0" err="1"/>
              <a:t>bệnh</a:t>
            </a:r>
            <a:r>
              <a:rPr lang="en-US" sz="2400" dirty="0"/>
              <a:t>, </a:t>
            </a:r>
            <a:r>
              <a:rPr lang="en-US" sz="2400" dirty="0" err="1"/>
              <a:t>cải</a:t>
            </a:r>
            <a:r>
              <a:rPr lang="en-US" sz="2400" dirty="0"/>
              <a:t> </a:t>
            </a:r>
            <a:r>
              <a:rPr lang="en-US" sz="2400" dirty="0" err="1"/>
              <a:t>thiện</a:t>
            </a:r>
            <a:r>
              <a:rPr lang="en-US" sz="2400" dirty="0"/>
              <a:t> </a:t>
            </a:r>
            <a:r>
              <a:rPr lang="en-US" sz="2400" dirty="0" err="1"/>
              <a:t>tỉ</a:t>
            </a:r>
            <a:r>
              <a:rPr lang="en-US" sz="2400" dirty="0"/>
              <a:t> </a:t>
            </a:r>
            <a:r>
              <a:rPr lang="en-US" sz="2400" dirty="0" err="1"/>
              <a:t>lệ</a:t>
            </a:r>
            <a:r>
              <a:rPr lang="en-US" sz="2400" dirty="0"/>
              <a:t> </a:t>
            </a:r>
            <a:r>
              <a:rPr lang="en-US" sz="2400" dirty="0" err="1"/>
              <a:t>và</a:t>
            </a:r>
            <a:r>
              <a:rPr lang="en-US" sz="2400" dirty="0"/>
              <a:t> </a:t>
            </a:r>
            <a:r>
              <a:rPr lang="en-US" sz="2400" dirty="0" err="1"/>
              <a:t>chất</a:t>
            </a:r>
            <a:r>
              <a:rPr lang="en-US" sz="2400" dirty="0"/>
              <a:t> </a:t>
            </a:r>
            <a:r>
              <a:rPr lang="en-US" sz="2400" dirty="0" err="1"/>
              <a:t>lượng</a:t>
            </a:r>
            <a:r>
              <a:rPr lang="en-US" sz="2400" dirty="0"/>
              <a:t> </a:t>
            </a:r>
            <a:r>
              <a:rPr lang="en-US" sz="2400" dirty="0" err="1"/>
              <a:t>sống</a:t>
            </a:r>
            <a:r>
              <a:rPr lang="en-US" sz="2400" dirty="0"/>
              <a:t> </a:t>
            </a:r>
            <a:r>
              <a:rPr lang="en-US" sz="2400" dirty="0" err="1"/>
              <a:t>còn</a:t>
            </a:r>
            <a:endParaRPr lang="en-US" sz="2400" dirty="0"/>
          </a:p>
          <a:p>
            <a:pPr algn="just"/>
            <a:r>
              <a:rPr lang="en-US" sz="2400" dirty="0"/>
              <a:t>- </a:t>
            </a:r>
            <a:r>
              <a:rPr lang="en-US" sz="2400" dirty="0" err="1"/>
              <a:t>Phẫu</a:t>
            </a:r>
            <a:r>
              <a:rPr lang="en-US" sz="2400" dirty="0"/>
              <a:t> </a:t>
            </a:r>
            <a:r>
              <a:rPr lang="en-US" sz="2400" dirty="0" err="1"/>
              <a:t>thuật</a:t>
            </a:r>
            <a:r>
              <a:rPr lang="en-US" sz="2400" dirty="0"/>
              <a:t> </a:t>
            </a:r>
            <a:r>
              <a:rPr lang="en-US" sz="2400" dirty="0" err="1"/>
              <a:t>đóng</a:t>
            </a:r>
            <a:r>
              <a:rPr lang="en-US" sz="2400" dirty="0"/>
              <a:t> </a:t>
            </a:r>
            <a:r>
              <a:rPr lang="en-US" sz="2400" dirty="0" err="1"/>
              <a:t>vai</a:t>
            </a:r>
            <a:r>
              <a:rPr lang="en-US" sz="2400" dirty="0"/>
              <a:t> </a:t>
            </a:r>
            <a:r>
              <a:rPr lang="en-US" sz="2400" dirty="0" err="1"/>
              <a:t>trò</a:t>
            </a:r>
            <a:r>
              <a:rPr lang="en-US" sz="2400" dirty="0"/>
              <a:t> </a:t>
            </a:r>
            <a:r>
              <a:rPr lang="en-US" sz="2400" dirty="0" err="1"/>
              <a:t>quan</a:t>
            </a:r>
            <a:r>
              <a:rPr lang="en-US" sz="2400" dirty="0"/>
              <a:t> </a:t>
            </a:r>
            <a:r>
              <a:rPr lang="en-US" sz="2400" dirty="0" err="1"/>
              <a:t>trọng</a:t>
            </a:r>
            <a:r>
              <a:rPr lang="en-US" sz="2400" dirty="0"/>
              <a:t> </a:t>
            </a:r>
            <a:r>
              <a:rPr lang="en-US" sz="2400" dirty="0" err="1"/>
              <a:t>trong</a:t>
            </a:r>
            <a:r>
              <a:rPr lang="en-US" sz="2400" dirty="0"/>
              <a:t> </a:t>
            </a:r>
            <a:r>
              <a:rPr lang="en-US" sz="2400" dirty="0" err="1"/>
              <a:t>điều</a:t>
            </a:r>
            <a:r>
              <a:rPr lang="en-US" sz="2400" dirty="0"/>
              <a:t> </a:t>
            </a:r>
            <a:r>
              <a:rPr lang="en-US" sz="2400" dirty="0" err="1"/>
              <a:t>trị</a:t>
            </a:r>
            <a:r>
              <a:rPr lang="en-US" sz="2400" dirty="0"/>
              <a:t> </a:t>
            </a:r>
            <a:r>
              <a:rPr lang="en-US" sz="2400" dirty="0" err="1"/>
              <a:t>triệt</a:t>
            </a:r>
            <a:r>
              <a:rPr lang="en-US" sz="2400" dirty="0"/>
              <a:t> </a:t>
            </a:r>
            <a:r>
              <a:rPr lang="en-US" sz="2400" dirty="0" err="1"/>
              <a:t>để</a:t>
            </a:r>
            <a:r>
              <a:rPr lang="en-US" sz="2400" dirty="0"/>
              <a:t> </a:t>
            </a:r>
            <a:r>
              <a:rPr lang="en-US" sz="2400" dirty="0" err="1"/>
              <a:t>và</a:t>
            </a:r>
            <a:r>
              <a:rPr lang="en-US" sz="2400" dirty="0"/>
              <a:t> </a:t>
            </a:r>
            <a:r>
              <a:rPr lang="en-US" sz="2400" dirty="0" err="1"/>
              <a:t>ngày</a:t>
            </a:r>
            <a:r>
              <a:rPr lang="en-US" sz="2400" dirty="0"/>
              <a:t> </a:t>
            </a:r>
            <a:r>
              <a:rPr lang="en-US" sz="2400" dirty="0" err="1"/>
              <a:t>càng</a:t>
            </a:r>
            <a:r>
              <a:rPr lang="en-US" sz="2400" dirty="0"/>
              <a:t> </a:t>
            </a:r>
            <a:r>
              <a:rPr lang="en-US" sz="2400" dirty="0" err="1"/>
              <a:t>ít</a:t>
            </a:r>
            <a:r>
              <a:rPr lang="en-US" sz="2400" dirty="0"/>
              <a:t> </a:t>
            </a:r>
            <a:r>
              <a:rPr lang="en-US" sz="2400" dirty="0" err="1"/>
              <a:t>xâm</a:t>
            </a:r>
            <a:r>
              <a:rPr lang="en-US" sz="2400" dirty="0"/>
              <a:t> </a:t>
            </a:r>
            <a:r>
              <a:rPr lang="en-US" sz="2400" dirty="0" err="1"/>
              <a:t>lấn</a:t>
            </a:r>
            <a:endParaRPr lang="en-US" sz="2400" dirty="0"/>
          </a:p>
        </p:txBody>
      </p:sp>
    </p:spTree>
    <p:extLst>
      <p:ext uri="{BB962C8B-B14F-4D97-AF65-F5344CB8AC3E}">
        <p14:creationId xmlns:p14="http://schemas.microsoft.com/office/powerpoint/2010/main" val="2895960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BDDD0-DB35-48B7-958B-FAF6EAF08A28}"/>
              </a:ext>
            </a:extLst>
          </p:cNvPr>
          <p:cNvSpPr>
            <a:spLocks noGrp="1"/>
          </p:cNvSpPr>
          <p:nvPr>
            <p:ph type="title"/>
          </p:nvPr>
        </p:nvSpPr>
        <p:spPr/>
        <p:txBody>
          <a:bodyPr/>
          <a:lstStyle/>
          <a:p>
            <a:r>
              <a:rPr lang="en-US" dirty="0" err="1"/>
              <a:t>Cảm</a:t>
            </a:r>
            <a:r>
              <a:rPr lang="en-US" dirty="0"/>
              <a:t> </a:t>
            </a:r>
            <a:r>
              <a:rPr lang="en-US" dirty="0" err="1"/>
              <a:t>ơn</a:t>
            </a:r>
            <a:r>
              <a:rPr lang="en-US" dirty="0"/>
              <a:t> </a:t>
            </a:r>
            <a:r>
              <a:rPr lang="en-US" dirty="0" err="1"/>
              <a:t>thầy</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lắng</a:t>
            </a:r>
            <a:r>
              <a:rPr lang="en-US" dirty="0"/>
              <a:t> </a:t>
            </a:r>
            <a:r>
              <a:rPr lang="en-US" dirty="0" err="1"/>
              <a:t>nghe</a:t>
            </a:r>
            <a:r>
              <a:rPr lang="en-US" dirty="0"/>
              <a:t>!</a:t>
            </a:r>
          </a:p>
        </p:txBody>
      </p:sp>
      <p:sp>
        <p:nvSpPr>
          <p:cNvPr id="5" name="Text Placeholder 4">
            <a:extLst>
              <a:ext uri="{FF2B5EF4-FFF2-40B4-BE49-F238E27FC236}">
                <a16:creationId xmlns:a16="http://schemas.microsoft.com/office/drawing/2014/main" id="{61E87EB0-E63C-4AD6-B5F0-C441146573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80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2779-BAFD-404F-B5CC-2F2F059C37AF}"/>
              </a:ext>
            </a:extLst>
          </p:cNvPr>
          <p:cNvSpPr>
            <a:spLocks noGrp="1"/>
          </p:cNvSpPr>
          <p:nvPr>
            <p:ph type="title"/>
          </p:nvPr>
        </p:nvSpPr>
        <p:spPr/>
        <p:txBody>
          <a:bodyPr/>
          <a:lstStyle/>
          <a:p>
            <a:r>
              <a:rPr lang="en-US" dirty="0"/>
              <a:t>Ung </a:t>
            </a:r>
            <a:r>
              <a:rPr lang="en-US" dirty="0" err="1"/>
              <a:t>thư</a:t>
            </a:r>
            <a:r>
              <a:rPr lang="en-US" dirty="0"/>
              <a:t> </a:t>
            </a:r>
            <a:r>
              <a:rPr lang="en-US" dirty="0" err="1"/>
              <a:t>phổi</a:t>
            </a:r>
            <a:r>
              <a:rPr lang="en-US" dirty="0"/>
              <a:t> </a:t>
            </a:r>
            <a:r>
              <a:rPr lang="en-US" dirty="0" err="1"/>
              <a:t>không</a:t>
            </a:r>
            <a:r>
              <a:rPr lang="en-US" dirty="0"/>
              <a:t> </a:t>
            </a:r>
            <a:r>
              <a:rPr lang="en-US" dirty="0" err="1"/>
              <a:t>tế</a:t>
            </a:r>
            <a:r>
              <a:rPr lang="en-US" dirty="0"/>
              <a:t> </a:t>
            </a:r>
            <a:r>
              <a:rPr lang="en-US" dirty="0" err="1"/>
              <a:t>bào</a:t>
            </a:r>
            <a:r>
              <a:rPr lang="en-US" dirty="0"/>
              <a:t> </a:t>
            </a:r>
            <a:r>
              <a:rPr lang="en-US" dirty="0" err="1"/>
              <a:t>nhỏ</a:t>
            </a:r>
            <a:endParaRPr lang="en-US" dirty="0"/>
          </a:p>
        </p:txBody>
      </p:sp>
      <p:sp>
        <p:nvSpPr>
          <p:cNvPr id="3" name="Content Placeholder 2">
            <a:extLst>
              <a:ext uri="{FF2B5EF4-FFF2-40B4-BE49-F238E27FC236}">
                <a16:creationId xmlns:a16="http://schemas.microsoft.com/office/drawing/2014/main" id="{AACC4EB7-5C4C-4478-904E-CEF9B61027C2}"/>
              </a:ext>
            </a:extLst>
          </p:cNvPr>
          <p:cNvSpPr>
            <a:spLocks noGrp="1"/>
          </p:cNvSpPr>
          <p:nvPr>
            <p:ph idx="1"/>
          </p:nvPr>
        </p:nvSpPr>
        <p:spPr/>
        <p:txBody>
          <a:bodyPr>
            <a:normAutofit/>
          </a:bodyPr>
          <a:lstStyle/>
          <a:p>
            <a:pPr algn="just"/>
            <a:r>
              <a:rPr lang="vi-VN" sz="2400" b="0" i="0" dirty="0">
                <a:solidFill>
                  <a:srgbClr val="000000"/>
                </a:solidFill>
                <a:effectLst/>
                <a:latin typeface="Calibri Light" panose="020F0302020204030204" pitchFamily="34" charset="0"/>
                <a:cs typeface="Calibri Light" panose="020F0302020204030204" pitchFamily="34" charset="0"/>
              </a:rPr>
              <a:t>Ung thư biểu mô tuyến (adenocarcinoma</a:t>
            </a:r>
            <a:r>
              <a:rPr lang="en-US" sz="2400" b="0" i="0" dirty="0">
                <a:solidFill>
                  <a:srgbClr val="000000"/>
                </a:solidFill>
                <a:effectLst/>
                <a:latin typeface="Calibri Light" panose="020F0302020204030204" pitchFamily="34" charset="0"/>
                <a:cs typeface="Calibri Light" panose="020F0302020204030204" pitchFamily="34" charset="0"/>
              </a:rPr>
              <a:t>): </a:t>
            </a:r>
            <a:r>
              <a:rPr lang="vi-VN" sz="2400" b="0" i="0" dirty="0">
                <a:solidFill>
                  <a:srgbClr val="000000"/>
                </a:solidFill>
                <a:effectLst/>
                <a:latin typeface="Calibri Light" panose="020F0302020204030204" pitchFamily="34" charset="0"/>
                <a:cs typeface="Calibri Light" panose="020F0302020204030204" pitchFamily="34" charset="0"/>
              </a:rPr>
              <a:t>25-40%</a:t>
            </a:r>
          </a:p>
          <a:p>
            <a:pPr algn="just"/>
            <a:r>
              <a:rPr lang="vi-VN" sz="2400" b="0" i="0" dirty="0">
                <a:solidFill>
                  <a:srgbClr val="000000"/>
                </a:solidFill>
                <a:effectLst/>
                <a:latin typeface="Calibri Light" panose="020F0302020204030204" pitchFamily="34" charset="0"/>
                <a:cs typeface="Calibri Light" panose="020F0302020204030204" pitchFamily="34" charset="0"/>
              </a:rPr>
              <a:t>Ung thư tiểu phế quản - phế nang (BAC = bronchioloaveolar carcinoma) 5%</a:t>
            </a:r>
          </a:p>
          <a:p>
            <a:pPr algn="just"/>
            <a:r>
              <a:rPr lang="vi-VN" sz="2400" b="0" i="0" dirty="0">
                <a:solidFill>
                  <a:srgbClr val="000000"/>
                </a:solidFill>
                <a:effectLst/>
                <a:latin typeface="Calibri Light" panose="020F0302020204030204" pitchFamily="34" charset="0"/>
                <a:cs typeface="Calibri Light" panose="020F0302020204030204" pitchFamily="34" charset="0"/>
              </a:rPr>
              <a:t>Ung thư tế bào vẩy (squamous cell carcinoma) 30-40%</a:t>
            </a:r>
            <a:endParaRPr lang="en-US" sz="2400" b="0" i="0" dirty="0">
              <a:solidFill>
                <a:srgbClr val="000000"/>
              </a:solidFill>
              <a:effectLst/>
              <a:latin typeface="Calibri Light" panose="020F0302020204030204" pitchFamily="34" charset="0"/>
              <a:cs typeface="Calibri Light" panose="020F0302020204030204" pitchFamily="34" charset="0"/>
            </a:endParaRPr>
          </a:p>
          <a:p>
            <a:pPr algn="just"/>
            <a:r>
              <a:rPr lang="vi-VN" sz="2400" b="0" i="0" dirty="0">
                <a:solidFill>
                  <a:srgbClr val="000000"/>
                </a:solidFill>
                <a:effectLst/>
                <a:latin typeface="Calibri Light" panose="020F0302020204030204" pitchFamily="34" charset="0"/>
                <a:cs typeface="Calibri Light" panose="020F0302020204030204" pitchFamily="34" charset="0"/>
              </a:rPr>
              <a:t>Ung thư tế bào lớn (large cell carcinoma) 10%-20%</a:t>
            </a:r>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684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ng thư phổi và các giai đoạn của ung thư phổi">
            <a:extLst>
              <a:ext uri="{FF2B5EF4-FFF2-40B4-BE49-F238E27FC236}">
                <a16:creationId xmlns:a16="http://schemas.microsoft.com/office/drawing/2014/main" id="{6EF2EE12-117B-474A-9E63-69623B9922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0810" y="436737"/>
            <a:ext cx="8970380" cy="59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FF9A-9030-446D-B076-04D0740BDB0B}"/>
              </a:ext>
            </a:extLst>
          </p:cNvPr>
          <p:cNvSpPr>
            <a:spLocks noGrp="1"/>
          </p:cNvSpPr>
          <p:nvPr>
            <p:ph type="title"/>
          </p:nvPr>
        </p:nvSpPr>
        <p:spPr/>
        <p:txBody>
          <a:bodyPr/>
          <a:lstStyle/>
          <a:p>
            <a:r>
              <a:rPr lang="en-US" dirty="0" err="1"/>
              <a:t>Dịch</a:t>
            </a:r>
            <a:r>
              <a:rPr lang="en-US" dirty="0"/>
              <a:t> </a:t>
            </a:r>
            <a:r>
              <a:rPr lang="en-US" dirty="0" err="1"/>
              <a:t>tễ</a:t>
            </a:r>
            <a:r>
              <a:rPr lang="en-US" dirty="0"/>
              <a:t> </a:t>
            </a:r>
            <a:r>
              <a:rPr lang="en-US" dirty="0" err="1"/>
              <a:t>học</a:t>
            </a:r>
            <a:endParaRPr lang="en-US" dirty="0"/>
          </a:p>
        </p:txBody>
      </p:sp>
      <p:sp>
        <p:nvSpPr>
          <p:cNvPr id="3" name="Content Placeholder 2">
            <a:extLst>
              <a:ext uri="{FF2B5EF4-FFF2-40B4-BE49-F238E27FC236}">
                <a16:creationId xmlns:a16="http://schemas.microsoft.com/office/drawing/2014/main" id="{F001607B-4E0E-470B-8108-5D67B7E05048}"/>
              </a:ext>
            </a:extLst>
          </p:cNvPr>
          <p:cNvSpPr>
            <a:spLocks noGrp="1"/>
          </p:cNvSpPr>
          <p:nvPr>
            <p:ph idx="1"/>
          </p:nvPr>
        </p:nvSpPr>
        <p:spPr/>
        <p:txBody>
          <a:bodyPr>
            <a:normAutofit/>
          </a:bodyPr>
          <a:lstStyle/>
          <a:p>
            <a:r>
              <a:rPr lang="en-US" sz="2800" dirty="0" err="1"/>
              <a:t>Là</a:t>
            </a:r>
            <a:r>
              <a:rPr lang="en-US" sz="2800" dirty="0"/>
              <a:t> </a:t>
            </a:r>
            <a:r>
              <a:rPr lang="en-US" sz="2800" dirty="0" err="1"/>
              <a:t>loại</a:t>
            </a:r>
            <a:r>
              <a:rPr lang="en-US" sz="2800" dirty="0"/>
              <a:t> </a:t>
            </a:r>
            <a:r>
              <a:rPr lang="en-US" sz="2800" dirty="0" err="1"/>
              <a:t>ung</a:t>
            </a:r>
            <a:r>
              <a:rPr lang="en-US" sz="2800" dirty="0"/>
              <a:t> </a:t>
            </a:r>
            <a:r>
              <a:rPr lang="en-US" sz="2800" dirty="0" err="1"/>
              <a:t>thư</a:t>
            </a:r>
            <a:r>
              <a:rPr lang="en-US" sz="2800" dirty="0"/>
              <a:t> </a:t>
            </a:r>
            <a:r>
              <a:rPr lang="en-US" sz="2800" dirty="0" err="1"/>
              <a:t>phổ</a:t>
            </a:r>
            <a:r>
              <a:rPr lang="en-US" sz="2800" dirty="0"/>
              <a:t> </a:t>
            </a:r>
            <a:r>
              <a:rPr lang="en-US" sz="2800" dirty="0" err="1"/>
              <a:t>biến</a:t>
            </a:r>
            <a:r>
              <a:rPr lang="en-US" sz="2800" dirty="0"/>
              <a:t> </a:t>
            </a:r>
            <a:r>
              <a:rPr lang="en-US" sz="2800" dirty="0" err="1"/>
              <a:t>nhất</a:t>
            </a:r>
            <a:r>
              <a:rPr lang="en-US" sz="2800" dirty="0"/>
              <a:t> </a:t>
            </a:r>
            <a:r>
              <a:rPr lang="en-US" sz="2800" dirty="0" err="1"/>
              <a:t>trên</a:t>
            </a:r>
            <a:r>
              <a:rPr lang="en-US" sz="2800" dirty="0"/>
              <a:t> </a:t>
            </a:r>
            <a:r>
              <a:rPr lang="en-US" sz="2800" dirty="0" err="1"/>
              <a:t>toàn</a:t>
            </a:r>
            <a:r>
              <a:rPr lang="en-US" sz="2800" dirty="0"/>
              <a:t> </a:t>
            </a:r>
            <a:r>
              <a:rPr lang="en-US" sz="2800" dirty="0" err="1"/>
              <a:t>thế</a:t>
            </a:r>
            <a:r>
              <a:rPr lang="en-US" sz="2800" dirty="0"/>
              <a:t> </a:t>
            </a:r>
            <a:r>
              <a:rPr lang="en-US" sz="2800" dirty="0" err="1"/>
              <a:t>giới</a:t>
            </a:r>
            <a:endParaRPr lang="en-US" sz="2800" dirty="0"/>
          </a:p>
          <a:p>
            <a:r>
              <a:rPr lang="en-US" sz="2800" dirty="0" err="1"/>
              <a:t>Là</a:t>
            </a:r>
            <a:r>
              <a:rPr lang="en-US" sz="2800" dirty="0"/>
              <a:t> </a:t>
            </a:r>
            <a:r>
              <a:rPr lang="en-US" sz="2800" dirty="0" err="1"/>
              <a:t>nguyên</a:t>
            </a:r>
            <a:r>
              <a:rPr lang="en-US" sz="2800" dirty="0"/>
              <a:t> </a:t>
            </a:r>
            <a:r>
              <a:rPr lang="en-US" sz="2800" dirty="0" err="1"/>
              <a:t>nhân</a:t>
            </a:r>
            <a:r>
              <a:rPr lang="en-US" sz="2800" dirty="0"/>
              <a:t> </a:t>
            </a:r>
            <a:r>
              <a:rPr lang="en-US" sz="2800" dirty="0" err="1"/>
              <a:t>tử</a:t>
            </a:r>
            <a:r>
              <a:rPr lang="en-US" sz="2800" dirty="0"/>
              <a:t> </a:t>
            </a:r>
            <a:r>
              <a:rPr lang="en-US" sz="2800" dirty="0" err="1"/>
              <a:t>vong</a:t>
            </a:r>
            <a:r>
              <a:rPr lang="en-US" sz="2800" dirty="0"/>
              <a:t> </a:t>
            </a:r>
            <a:r>
              <a:rPr lang="en-US" sz="2800" dirty="0" err="1"/>
              <a:t>hàng</a:t>
            </a:r>
            <a:r>
              <a:rPr lang="en-US" sz="2800" dirty="0"/>
              <a:t> </a:t>
            </a:r>
            <a:r>
              <a:rPr lang="en-US" sz="2800" dirty="0" err="1"/>
              <a:t>đầu</a:t>
            </a:r>
            <a:r>
              <a:rPr lang="en-US" sz="2800" dirty="0"/>
              <a:t> ở </a:t>
            </a:r>
            <a:r>
              <a:rPr lang="en-US" sz="2800" dirty="0" err="1"/>
              <a:t>cả</a:t>
            </a:r>
            <a:r>
              <a:rPr lang="en-US" sz="2800" dirty="0"/>
              <a:t> 2 </a:t>
            </a:r>
            <a:r>
              <a:rPr lang="en-US" sz="2800" dirty="0" err="1"/>
              <a:t>giới</a:t>
            </a:r>
            <a:endParaRPr lang="en-US" sz="2800" dirty="0"/>
          </a:p>
          <a:p>
            <a:endParaRPr lang="en-US" sz="2800" dirty="0"/>
          </a:p>
        </p:txBody>
      </p:sp>
    </p:spTree>
    <p:extLst>
      <p:ext uri="{BB962C8B-B14F-4D97-AF65-F5344CB8AC3E}">
        <p14:creationId xmlns:p14="http://schemas.microsoft.com/office/powerpoint/2010/main" val="399579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7793-489E-4CEB-B9A4-B12DA63B33B1}"/>
              </a:ext>
            </a:extLst>
          </p:cNvPr>
          <p:cNvSpPr>
            <a:spLocks noGrp="1"/>
          </p:cNvSpPr>
          <p:nvPr>
            <p:ph type="title"/>
          </p:nvPr>
        </p:nvSpPr>
        <p:spPr/>
        <p:txBody>
          <a:bodyPr/>
          <a:lstStyle/>
          <a:p>
            <a:r>
              <a:rPr lang="en-US" dirty="0" err="1"/>
              <a:t>Nguyên</a:t>
            </a:r>
            <a:r>
              <a:rPr lang="en-US" dirty="0"/>
              <a:t> </a:t>
            </a:r>
            <a:r>
              <a:rPr lang="en-US" dirty="0" err="1"/>
              <a:t>nhân</a:t>
            </a:r>
            <a:endParaRPr lang="en-US" dirty="0"/>
          </a:p>
        </p:txBody>
      </p:sp>
      <p:pic>
        <p:nvPicPr>
          <p:cNvPr id="9218" name="Picture 2" descr="*Alberg AJ, Samet JM. Epidemiology of Lung Cancer. Chest. 2003; 123:21-49.">
            <a:extLst>
              <a:ext uri="{FF2B5EF4-FFF2-40B4-BE49-F238E27FC236}">
                <a16:creationId xmlns:a16="http://schemas.microsoft.com/office/drawing/2014/main" id="{FB41056D-8AAE-4B5A-BF71-E27C23578D78}"/>
              </a:ext>
              <a:ext uri="{C183D7F6-B498-43B3-948B-1728B52AA6E4}">
                <adec:decorative xmlns:adec="http://schemas.microsoft.com/office/drawing/2017/decorative" val="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06834" y="1846263"/>
            <a:ext cx="763865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Triệu</a:t>
            </a:r>
            <a:r>
              <a:rPr lang="en-US" dirty="0"/>
              <a:t> </a:t>
            </a:r>
            <a:r>
              <a:rPr lang="en-US" dirty="0" err="1"/>
              <a:t>chứng</a:t>
            </a:r>
            <a:endParaRPr lang="en-US" dirty="0"/>
          </a:p>
        </p:txBody>
      </p:sp>
      <p:sp>
        <p:nvSpPr>
          <p:cNvPr id="3" name="Content Placeholder 2"/>
          <p:cNvSpPr>
            <a:spLocks noGrp="1"/>
          </p:cNvSpPr>
          <p:nvPr>
            <p:ph idx="1"/>
          </p:nvPr>
        </p:nvSpPr>
        <p:spPr/>
        <p:txBody>
          <a:bodyPr>
            <a:normAutofit/>
          </a:bodyPr>
          <a:lstStyle/>
          <a:p>
            <a:pPr marL="0" indent="0" algn="just">
              <a:buNone/>
            </a:pPr>
            <a:r>
              <a:rPr lang="vi-VN" sz="2800" dirty="0">
                <a:latin typeface="Calibri" panose="020F0502020204030204" pitchFamily="34" charset="0"/>
                <a:cs typeface="Calibri" panose="020F0502020204030204" pitchFamily="34" charset="0"/>
              </a:rPr>
              <a:t>Ho dai dẳng, ho khan, ho ra máu</a:t>
            </a:r>
          </a:p>
          <a:p>
            <a:pPr marL="0" indent="0" algn="just">
              <a:buNone/>
            </a:pPr>
            <a:r>
              <a:rPr lang="vi-VN" sz="2800" dirty="0">
                <a:latin typeface="Calibri" panose="020F0502020204030204" pitchFamily="34" charset="0"/>
                <a:cs typeface="Calibri" panose="020F0502020204030204" pitchFamily="34" charset="0"/>
              </a:rPr>
              <a:t>Đau ngực, thở ngắn hơi, thở khó, khàn giọng, tắc tiếng</a:t>
            </a:r>
          </a:p>
          <a:p>
            <a:pPr marL="0" indent="0" algn="just">
              <a:buNone/>
            </a:pPr>
            <a:r>
              <a:rPr lang="vi-VN" sz="2800" dirty="0">
                <a:latin typeface="Calibri" panose="020F0502020204030204" pitchFamily="34" charset="0"/>
                <a:cs typeface="Calibri" panose="020F0502020204030204" pitchFamily="34" charset="0"/>
              </a:rPr>
              <a:t>Viêm phổi</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viêm phế quản tái phát nhiều lần</a:t>
            </a:r>
          </a:p>
          <a:p>
            <a:pPr marL="0" indent="0" algn="just">
              <a:buNone/>
            </a:pPr>
            <a:r>
              <a:rPr lang="vi-VN" sz="2800" dirty="0">
                <a:latin typeface="Calibri" panose="020F0502020204030204" pitchFamily="34" charset="0"/>
                <a:cs typeface="Calibri" panose="020F0502020204030204" pitchFamily="34" charset="0"/>
              </a:rPr>
              <a:t>Tràn d</a:t>
            </a:r>
            <a:r>
              <a:rPr lang="en-US" sz="2800" dirty="0">
                <a:latin typeface="Calibri" panose="020F0502020204030204" pitchFamily="34" charset="0"/>
                <a:cs typeface="Calibri" panose="020F0502020204030204" pitchFamily="34" charset="0"/>
              </a:rPr>
              <a:t>ị</a:t>
            </a:r>
            <a:r>
              <a:rPr lang="vi-VN" sz="2800" dirty="0">
                <a:latin typeface="Calibri" panose="020F0502020204030204" pitchFamily="34" charset="0"/>
                <a:cs typeface="Calibri" panose="020F0502020204030204" pitchFamily="34" charset="0"/>
              </a:rPr>
              <a:t>ch màng phổi</a:t>
            </a:r>
          </a:p>
          <a:p>
            <a:pPr marL="0" indent="0" algn="just">
              <a:buNone/>
            </a:pPr>
            <a:r>
              <a:rPr lang="vi-VN" sz="2800" dirty="0">
                <a:latin typeface="Calibri" panose="020F0502020204030204" pitchFamily="34" charset="0"/>
                <a:cs typeface="Calibri" panose="020F0502020204030204" pitchFamily="34" charset="0"/>
              </a:rPr>
              <a:t>Nổi hạch cổ. Có thể có: sưng cổ, phù mặt, phù áo khoác</a:t>
            </a:r>
          </a:p>
          <a:p>
            <a:pPr marL="0" indent="0" algn="just">
              <a:buNone/>
            </a:pPr>
            <a:r>
              <a:rPr lang="vi-VN" sz="2800" dirty="0">
                <a:latin typeface="Calibri" panose="020F0502020204030204" pitchFamily="34" charset="0"/>
                <a:cs typeface="Calibri" panose="020F0502020204030204" pitchFamily="34" charset="0"/>
              </a:rPr>
              <a:t>Lâu ngày có triệu chứng suy nhược cơ thể</a:t>
            </a:r>
          </a:p>
        </p:txBody>
      </p:sp>
    </p:spTree>
    <p:extLst>
      <p:ext uri="{BB962C8B-B14F-4D97-AF65-F5344CB8AC3E}">
        <p14:creationId xmlns:p14="http://schemas.microsoft.com/office/powerpoint/2010/main" val="23725193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165</TotalTime>
  <Words>2328</Words>
  <Application>Microsoft Office PowerPoint</Application>
  <PresentationFormat>Widescreen</PresentationFormat>
  <Paragraphs>177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Open Sans</vt:lpstr>
      <vt:lpstr>Retrospect</vt:lpstr>
      <vt:lpstr>UNG THƯ PHỔI</vt:lpstr>
      <vt:lpstr>Nội dung</vt:lpstr>
      <vt:lpstr>Định nghĩa</vt:lpstr>
      <vt:lpstr>Phân loại</vt:lpstr>
      <vt:lpstr>Ung thư phổi không tế bào nhỏ</vt:lpstr>
      <vt:lpstr>PowerPoint Presentation</vt:lpstr>
      <vt:lpstr>Dịch tễ học</vt:lpstr>
      <vt:lpstr>Nguyên nhân</vt:lpstr>
      <vt:lpstr>Triệu chứng</vt:lpstr>
      <vt:lpstr>U ở vị trí trung tâm</vt:lpstr>
      <vt:lpstr>U ở vị trí ngoại biên</vt:lpstr>
      <vt:lpstr>PowerPoint Presentation</vt:lpstr>
      <vt:lpstr>Một số hội chứng thường gặp</vt:lpstr>
      <vt:lpstr>Một số hội chứng thường gặp</vt:lpstr>
      <vt:lpstr>Một số hội chứng thường gặp</vt:lpstr>
      <vt:lpstr>Một số hội chứng thường gặp</vt:lpstr>
      <vt:lpstr>Một số hội chứng thường gặp</vt:lpstr>
      <vt:lpstr>Cận lâm sàng</vt:lpstr>
      <vt:lpstr>X-quang</vt:lpstr>
      <vt:lpstr>Cận lâm sàng </vt:lpstr>
      <vt:lpstr>Nội soi phế quản</vt:lpstr>
      <vt:lpstr>CTscan</vt:lpstr>
      <vt:lpstr>PowerPoint Presentation</vt:lpstr>
      <vt:lpstr>Sinh thiết tủy xương</vt:lpstr>
      <vt:lpstr>Chọc dịch màng phổi</vt:lpstr>
      <vt:lpstr>Nội soi/mở trung thất thám sát</vt:lpstr>
      <vt:lpstr>Chẩn đoán xác định</vt:lpstr>
      <vt:lpstr>Nội soi khí phế quản bằng ống nội soi mềm</vt:lpstr>
      <vt:lpstr>Sinh thiết xuyên thành ngực</vt:lpstr>
      <vt:lpstr>Nội soi mở trung thất thám sát</vt:lpstr>
      <vt:lpstr>Nội soi trung thất</vt:lpstr>
      <vt:lpstr>Nội soi trung thất</vt:lpstr>
      <vt:lpstr>Chọc dịch màng phổi </vt:lpstr>
      <vt:lpstr>Chẩn đoán giai đoạn</vt:lpstr>
      <vt:lpstr>Bảng phân loại hạch theo IASLC trong TNM7</vt:lpstr>
      <vt:lpstr>PowerPoint Presentation</vt:lpstr>
      <vt:lpstr>PowerPoint Presentation</vt:lpstr>
      <vt:lpstr>Đánh giá giai đoạn</vt:lpstr>
      <vt:lpstr>Điều trị</vt:lpstr>
      <vt:lpstr>Phẫu thuật</vt:lpstr>
      <vt:lpstr> Xạ trị</vt:lpstr>
      <vt:lpstr> Hoá trị</vt:lpstr>
      <vt:lpstr> Điều trị đích</vt:lpstr>
      <vt:lpstr> Điều trị miễn dịch</vt:lpstr>
      <vt:lpstr>Kết luận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UNG THƯ PHỔI</dc:title>
  <dc:creator>Nguyen Huynh Duc Thien</dc:creator>
  <cp:lastModifiedBy>Nguyen Huynh Duc Thien</cp:lastModifiedBy>
  <cp:revision>15</cp:revision>
  <dcterms:created xsi:type="dcterms:W3CDTF">2020-09-28T14:30:14Z</dcterms:created>
  <dcterms:modified xsi:type="dcterms:W3CDTF">2020-09-28T17:21:59Z</dcterms:modified>
</cp:coreProperties>
</file>